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4"/>
  </p:notesMasterIdLst>
  <p:sldIdLst>
    <p:sldId id="260" r:id="rId5"/>
    <p:sldId id="425" r:id="rId6"/>
    <p:sldId id="445" r:id="rId7"/>
    <p:sldId id="452" r:id="rId8"/>
    <p:sldId id="432" r:id="rId9"/>
    <p:sldId id="441" r:id="rId10"/>
    <p:sldId id="429" r:id="rId11"/>
    <p:sldId id="442" r:id="rId12"/>
    <p:sldId id="430" r:id="rId13"/>
    <p:sldId id="451" r:id="rId14"/>
    <p:sldId id="439" r:id="rId15"/>
    <p:sldId id="427" r:id="rId16"/>
    <p:sldId id="440" r:id="rId17"/>
    <p:sldId id="428" r:id="rId18"/>
    <p:sldId id="450" r:id="rId19"/>
    <p:sldId id="444" r:id="rId20"/>
    <p:sldId id="431" r:id="rId21"/>
    <p:sldId id="446" r:id="rId22"/>
    <p:sldId id="262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C8C902"/>
    <a:srgbClr val="00B6A9"/>
    <a:srgbClr val="003300"/>
    <a:srgbClr val="FF7C80"/>
    <a:srgbClr val="FFFFFF"/>
    <a:srgbClr val="EF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19" autoAdjust="0"/>
    <p:restoredTop sz="93215" autoAdjust="0"/>
  </p:normalViewPr>
  <p:slideViewPr>
    <p:cSldViewPr snapToGrid="0" snapToObjects="1">
      <p:cViewPr>
        <p:scale>
          <a:sx n="90" d="100"/>
          <a:sy n="90" d="100"/>
        </p:scale>
        <p:origin x="704" y="6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70" d="100"/>
        <a:sy n="270" d="100"/>
      </p:scale>
      <p:origin x="0" y="1758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646D9-E9DF-4DB0-B6DD-1A2BA2AA7602}" type="datetimeFigureOut">
              <a:rPr lang="zh-CN" altLang="en-US" smtClean="0"/>
              <a:t>16/5/10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F24B61-BB9C-44F5-95B4-4A7D2A0776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5191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24B61-BB9C-44F5-95B4-4A7D2A0776D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76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24B61-BB9C-44F5-95B4-4A7D2A0776D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5545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40000"/>
              </a:lnSpc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24B61-BB9C-44F5-95B4-4A7D2A0776D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01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24B61-BB9C-44F5-95B4-4A7D2A0776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966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0" y="0"/>
            <a:ext cx="9008689" cy="51435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3962400"/>
            <a:ext cx="9144000" cy="888998"/>
          </a:xfrm>
          <a:solidFill>
            <a:schemeClr val="tx1">
              <a:alpha val="33000"/>
            </a:schemeClr>
          </a:solidFill>
        </p:spPr>
        <p:txBody>
          <a:bodyPr wrap="square" rtlCol="0">
            <a:noAutofit/>
          </a:bodyPr>
          <a:lstStyle>
            <a:lvl1pPr>
              <a:defRPr kumimoji="1" lang="zh-CN" altLang="en-US" sz="48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</a:lstStyle>
          <a:p>
            <a:pPr marL="0" lvl="0"/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0382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220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831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17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96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144698" y="4922205"/>
            <a:ext cx="536400" cy="183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r"/>
            <a:fld id="{597A8DCA-8F96-49CD-B4D5-7AC92F955860}" type="slidenum">
              <a:rPr lang="en-CA" sz="1200" smtClean="0">
                <a:solidFill>
                  <a:srgbClr val="7F7F7F"/>
                </a:solidFill>
                <a:latin typeface="微软雅黑"/>
                <a:ea typeface="微软雅黑"/>
                <a:cs typeface="微软雅黑"/>
              </a:rPr>
              <a:pPr algn="r"/>
              <a:t>‹#›</a:t>
            </a:fld>
            <a:endParaRPr lang="en-CA" sz="1200" dirty="0">
              <a:solidFill>
                <a:srgbClr val="7F7F7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华文仿宋"/>
              <a:ea typeface="华文仿宋"/>
              <a:cs typeface="华文仿宋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932934" y="333376"/>
            <a:ext cx="5830066" cy="666750"/>
          </a:xfrm>
          <a:prstGeom prst="rect">
            <a:avLst/>
          </a:prstGeom>
          <a:solidFill>
            <a:srgbClr val="F2F2F2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华文仿宋"/>
              <a:ea typeface="华文仿宋"/>
              <a:cs typeface="华文仿宋"/>
            </a:endParaRPr>
          </a:p>
        </p:txBody>
      </p:sp>
      <p:pic>
        <p:nvPicPr>
          <p:cNvPr id="6" name="Picture 4" descr="C:\Users\huanghai\Desktop\天眼LOGO标准版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-22021"/>
            <a:ext cx="1543050" cy="68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2934" y="333375"/>
            <a:ext cx="5830066" cy="666750"/>
          </a:xfrm>
        </p:spPr>
        <p:txBody>
          <a:bodyPr anchor="ctr">
            <a:normAutofit/>
          </a:bodyPr>
          <a:lstStyle>
            <a:lvl1pPr algn="ctr">
              <a:defRPr sz="24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0946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9" hasCustomPrompt="1"/>
          </p:nvPr>
        </p:nvSpPr>
        <p:spPr>
          <a:xfrm>
            <a:off x="181790" y="118978"/>
            <a:ext cx="8206635" cy="40054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2800" b="1" cap="all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  <p:sp>
        <p:nvSpPr>
          <p:cNvPr id="8" name="内容占位符 6"/>
          <p:cNvSpPr>
            <a:spLocks noGrp="1"/>
          </p:cNvSpPr>
          <p:nvPr>
            <p:ph sz="quarter" idx="13"/>
          </p:nvPr>
        </p:nvSpPr>
        <p:spPr>
          <a:xfrm>
            <a:off x="457200" y="846667"/>
            <a:ext cx="8229600" cy="2975240"/>
          </a:xfrm>
          <a:prstGeom prst="rect">
            <a:avLst/>
          </a:prstGeom>
        </p:spPr>
        <p:txBody>
          <a:bodyPr lIns="34279" tIns="17139" rIns="34279" bIns="17139">
            <a:normAutofit/>
          </a:bodyPr>
          <a:lstStyle>
            <a:lvl1pPr marL="261633" indent="-261633">
              <a:buFont typeface="Arial" pitchFamily="34" charset="0"/>
              <a:buChar char="•"/>
              <a:defRPr sz="24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9066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-18144" y="162378"/>
            <a:ext cx="9162144" cy="5524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43200" y="263129"/>
            <a:ext cx="5943600" cy="327422"/>
          </a:xfrm>
          <a:prstGeom prst="rect">
            <a:avLst/>
          </a:prstGeom>
        </p:spPr>
        <p:txBody>
          <a:bodyPr lIns="38401" tIns="19200" rIns="38401" bIns="19200"/>
          <a:lstStyle>
            <a:lvl1pPr algn="r">
              <a:defRPr sz="27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直角三角形 4"/>
          <p:cNvSpPr/>
          <p:nvPr/>
        </p:nvSpPr>
        <p:spPr>
          <a:xfrm>
            <a:off x="1562100" y="162378"/>
            <a:ext cx="647700" cy="552450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-1814" y="162378"/>
            <a:ext cx="1563915" cy="5524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6"/>
          <p:cNvSpPr>
            <a:spLocks noGrp="1"/>
          </p:cNvSpPr>
          <p:nvPr>
            <p:ph sz="quarter" idx="13"/>
          </p:nvPr>
        </p:nvSpPr>
        <p:spPr>
          <a:xfrm>
            <a:off x="457200" y="1016001"/>
            <a:ext cx="8229600" cy="3570288"/>
          </a:xfrm>
          <a:prstGeom prst="rect">
            <a:avLst/>
          </a:prstGeom>
        </p:spPr>
        <p:txBody>
          <a:bodyPr lIns="38401" tIns="19200" rIns="38401" bIns="19200">
            <a:normAutofit/>
          </a:bodyPr>
          <a:lstStyle>
            <a:lvl1pPr marL="293094" indent="-293094">
              <a:buFont typeface="Arial" pitchFamily="34" charset="0"/>
              <a:buChar char="•"/>
              <a:defRPr sz="2200" b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15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15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pic>
        <p:nvPicPr>
          <p:cNvPr id="12" name="image4.png" descr="skyeye lab.png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0" y="263128"/>
            <a:ext cx="1228206" cy="37025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66462" y="4671920"/>
            <a:ext cx="1008972" cy="345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864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95536" y="2571750"/>
            <a:ext cx="83529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9822" y="2085697"/>
            <a:ext cx="8206635" cy="40054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6871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95536" y="2571750"/>
            <a:ext cx="83529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9822" y="2085697"/>
            <a:ext cx="8206635" cy="40054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268714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16/5/10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395536" y="2571750"/>
            <a:ext cx="8352928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platzhalter 8"/>
          <p:cNvSpPr>
            <a:spLocks noGrp="1"/>
          </p:cNvSpPr>
          <p:nvPr>
            <p:ph type="body" sz="quarter" idx="14" hasCustomPrompt="1"/>
          </p:nvPr>
        </p:nvSpPr>
        <p:spPr>
          <a:xfrm>
            <a:off x="469822" y="2085697"/>
            <a:ext cx="8206635" cy="400544"/>
          </a:xfrm>
          <a:prstGeom prst="rect">
            <a:avLst/>
          </a:prstGeom>
        </p:spPr>
        <p:txBody>
          <a:bodyPr lIns="0" tIns="0" rIns="0" bIns="0" anchor="b"/>
          <a:lstStyle>
            <a:lvl1pPr marL="0" indent="0">
              <a:lnSpc>
                <a:spcPts val="2100"/>
              </a:lnSpc>
              <a:spcBef>
                <a:spcPts val="0"/>
              </a:spcBef>
              <a:buNone/>
              <a:defRPr sz="3200" b="1" cap="all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一级标题 </a:t>
            </a:r>
            <a:r>
              <a:rPr lang="en-US" altLang="zh-CN" dirty="0" smtClean="0"/>
              <a:t>32</a:t>
            </a:r>
            <a:r>
              <a:rPr lang="zh-CN" altLang="en-US" dirty="0" smtClean="0"/>
              <a:t>号字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1336046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5/10/16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88E988-FB04-AB4E-BE5A-59F242AF7F7A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图片 6" descr="end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mid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697" y="21169"/>
            <a:ext cx="8475136" cy="437444"/>
          </a:xfrm>
        </p:spPr>
        <p:txBody>
          <a:bodyPr>
            <a:normAutofit/>
          </a:bodyPr>
          <a:lstStyle>
            <a:lvl1pPr algn="l">
              <a:defRPr sz="2000" b="0">
                <a:solidFill>
                  <a:srgbClr val="C8C902"/>
                </a:solidFill>
                <a:latin typeface="PingFang SC Regular"/>
                <a:ea typeface="微软雅黑" pitchFamily="34" charset="-122"/>
                <a:cs typeface="PingFang SC Regular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160865" y="557389"/>
            <a:ext cx="8933745" cy="4346222"/>
          </a:xfrm>
        </p:spPr>
        <p:txBody>
          <a:bodyPr>
            <a:normAutofit/>
          </a:bodyPr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6637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uanghai\Desktop\图片3.jpg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6" y="0"/>
            <a:ext cx="9139764" cy="5141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6843486" cy="592307"/>
          </a:xfrm>
        </p:spPr>
        <p:txBody>
          <a:bodyPr>
            <a:normAutofit/>
          </a:bodyPr>
          <a:lstStyle>
            <a:lvl1pPr algn="l">
              <a:defRPr sz="3200" b="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457200" y="966611"/>
            <a:ext cx="8229600" cy="3570288"/>
          </a:xfrm>
        </p:spPr>
        <p:txBody>
          <a:bodyPr>
            <a:normAutofit/>
          </a:bodyPr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9734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E7B99-7C3F-4BC3-B7B8-7E1F8C620B24}" type="datetime1">
              <a:rPr lang="en-US" smtClean="0"/>
              <a:pPr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AF2B4D-6B12-4EDF-87BB-2B55CECB661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94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824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1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2560D-EC28-3B41-86E8-18F1CE0113B4}" type="datetimeFigureOut">
              <a:rPr lang="en-US" smtClean="0"/>
              <a:t>5/10/16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6355A-084C-D24E-9AD2-7E4FC41EA6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7" r:id="rId1"/>
    <p:sldLayoutId id="2147493456" r:id="rId2"/>
    <p:sldLayoutId id="2147493471" r:id="rId3"/>
    <p:sldLayoutId id="2147493473" r:id="rId4"/>
    <p:sldLayoutId id="2147493458" r:id="rId5"/>
    <p:sldLayoutId id="2147493459" r:id="rId6"/>
    <p:sldLayoutId id="2147493460" r:id="rId7"/>
    <p:sldLayoutId id="2147493461" r:id="rId8"/>
    <p:sldLayoutId id="2147493462" r:id="rId9"/>
    <p:sldLayoutId id="2147493463" r:id="rId10"/>
    <p:sldLayoutId id="2147493464" r:id="rId11"/>
    <p:sldLayoutId id="2147493465" r:id="rId12"/>
    <p:sldLayoutId id="2147493466" r:id="rId13"/>
    <p:sldLayoutId id="2147493472" r:id="rId14"/>
    <p:sldLayoutId id="2147493474" r:id="rId15"/>
    <p:sldLayoutId id="2147493476" r:id="rId16"/>
    <p:sldLayoutId id="2147493477" r:id="rId17"/>
    <p:sldLayoutId id="2147493478" r:id="rId18"/>
    <p:sldLayoutId id="2147493479" r:id="rId19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0" Type="http://schemas.openxmlformats.org/officeDocument/2006/relationships/image" Target="../media/image19.png"/><Relationship Id="rId11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824599"/>
            <a:ext cx="7772400" cy="1102519"/>
          </a:xfrm>
        </p:spPr>
        <p:txBody>
          <a:bodyPr>
            <a:normAutofit/>
          </a:bodyPr>
          <a:lstStyle/>
          <a:p>
            <a:r>
              <a:rPr kumimoji="1" lang="en-US" altLang="zh-CN" b="1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</a:rPr>
              <a:t>360</a:t>
            </a:r>
            <a:r>
              <a:rPr kumimoji="1" lang="en-US" altLang="en-US" b="1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</a:rPr>
              <a:t>威胁</a:t>
            </a:r>
            <a:r>
              <a:rPr kumimoji="1" lang="zh-CN" altLang="en-US" b="1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</a:rPr>
              <a:t>态势感知</a:t>
            </a:r>
            <a:r>
              <a:rPr kumimoji="1" lang="en-US" altLang="en-US" b="1" dirty="0" smtClean="0">
                <a:solidFill>
                  <a:srgbClr val="FFC000"/>
                </a:solidFill>
                <a:latin typeface="微软雅黑"/>
                <a:ea typeface="微软雅黑"/>
                <a:cs typeface="微软雅黑"/>
              </a:rPr>
              <a:t>系统</a:t>
            </a:r>
            <a:endParaRPr kumimoji="1" lang="zh-CN" altLang="en-US" sz="3600" b="1" dirty="0">
              <a:solidFill>
                <a:srgbClr val="FFC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 descr="lx_201604190855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978" y="3917110"/>
            <a:ext cx="2194918" cy="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网站安全与运行监测系统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13"/>
            <a:ext cx="9144000" cy="46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未知威胁监测系统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4623396" y="557389"/>
            <a:ext cx="4471214" cy="348980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数据</a:t>
            </a:r>
            <a:endParaRPr kumimoji="1" lang="en-US" altLang="zh-CN" sz="16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威胁情报数据库</a:t>
            </a:r>
            <a:endParaRPr kumimoji="1" lang="en-US" altLang="zh-CN" sz="1400" dirty="0" smtClean="0"/>
          </a:p>
          <a:p>
            <a:pPr lvl="2">
              <a:lnSpc>
                <a:spcPct val="150000"/>
              </a:lnSpc>
            </a:pPr>
            <a:r>
              <a:rPr kumimoji="1" lang="zh-CN" altLang="en-US" sz="1200" dirty="0" smtClean="0"/>
              <a:t>每日更新情报</a:t>
            </a:r>
            <a:r>
              <a:rPr kumimoji="1" lang="en-US" altLang="zh-CN" sz="1200" dirty="0" smtClean="0"/>
              <a:t>5000</a:t>
            </a:r>
            <a:r>
              <a:rPr kumimoji="1" lang="zh-CN" altLang="en-US" sz="1200" dirty="0" smtClean="0"/>
              <a:t>多条，每日新增</a:t>
            </a:r>
            <a:r>
              <a:rPr kumimoji="1" lang="en-US" altLang="zh-CN" sz="1200" dirty="0" smtClean="0"/>
              <a:t>1000</a:t>
            </a:r>
            <a:r>
              <a:rPr kumimoji="1" lang="zh-CN" altLang="en-US" sz="1200" dirty="0" smtClean="0"/>
              <a:t>多条</a:t>
            </a:r>
            <a:endParaRPr kumimoji="1" lang="en-US" altLang="zh-CN" sz="1200" dirty="0" smtClean="0"/>
          </a:p>
          <a:p>
            <a:pPr lvl="2">
              <a:lnSpc>
                <a:spcPct val="150000"/>
              </a:lnSpc>
            </a:pPr>
            <a:r>
              <a:rPr kumimoji="1" lang="zh-CN" altLang="en-US" sz="1200" dirty="0" smtClean="0"/>
              <a:t>已独立发现</a:t>
            </a:r>
            <a:r>
              <a:rPr kumimoji="1" lang="en-US" altLang="zh-CN" sz="1200" dirty="0" smtClean="0"/>
              <a:t>14</a:t>
            </a:r>
            <a:r>
              <a:rPr kumimoji="1" lang="zh-CN" altLang="en-US" sz="1200" dirty="0" smtClean="0"/>
              <a:t>个</a:t>
            </a:r>
            <a:r>
              <a:rPr kumimoji="1" lang="en-US" altLang="zh-CN" sz="1200" dirty="0" smtClean="0"/>
              <a:t>APT</a:t>
            </a:r>
            <a:r>
              <a:rPr kumimoji="1" lang="zh-CN" altLang="en-US" sz="1200" dirty="0" smtClean="0"/>
              <a:t>组织</a:t>
            </a:r>
            <a:endParaRPr kumimoji="1" lang="en-US" altLang="zh-CN" sz="12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本地全量网络数据</a:t>
            </a:r>
            <a:r>
              <a:rPr kumimoji="1" lang="en-US" altLang="zh-CN" sz="800" dirty="0" smtClean="0"/>
              <a:t>(</a:t>
            </a:r>
            <a:r>
              <a:rPr kumimoji="1" lang="zh-CN" altLang="en-US" sz="800" dirty="0" smtClean="0"/>
              <a:t>需部署流量采集器</a:t>
            </a:r>
            <a:r>
              <a:rPr kumimoji="1" lang="en-US" altLang="zh-CN" sz="800" dirty="0" smtClean="0"/>
              <a:t>)</a:t>
            </a: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/>
              <a:t>价值</a:t>
            </a:r>
            <a:endParaRPr kumimoji="1" lang="en-US" altLang="zh-CN" sz="1400" dirty="0"/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利用</a:t>
            </a:r>
            <a:r>
              <a:rPr kumimoji="1" lang="en-US" altLang="zh-CN" sz="1400" dirty="0" smtClean="0"/>
              <a:t>360</a:t>
            </a:r>
            <a:r>
              <a:rPr kumimoji="1" lang="zh-CN" altLang="en-US" sz="1400" dirty="0" smtClean="0"/>
              <a:t>独有的威胁情报数据，及时发现管辖区内的未知威胁攻击</a:t>
            </a:r>
            <a:endParaRPr kumimoji="1" lang="en-US" altLang="zh-CN" sz="1400" dirty="0" smtClean="0"/>
          </a:p>
          <a:p>
            <a:pPr lvl="1">
              <a:lnSpc>
                <a:spcPct val="150000"/>
              </a:lnSpc>
            </a:pPr>
            <a:endParaRPr kumimoji="1" lang="en-US" altLang="zh-CN" sz="1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0" y="1259631"/>
            <a:ext cx="4947538" cy="2619070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9383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未知威胁监测系统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13"/>
            <a:ext cx="9144000" cy="4590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4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攻击实时追踪系统</a:t>
            </a:r>
            <a:endParaRPr kumimoji="1"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sz="quarter" idx="13"/>
          </p:nvPr>
        </p:nvSpPr>
        <p:spPr>
          <a:xfrm>
            <a:off x="4728882" y="557389"/>
            <a:ext cx="4152425" cy="434622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数据</a:t>
            </a:r>
            <a:endParaRPr kumimoji="1" lang="en-US" altLang="zh-CN" sz="16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互联网</a:t>
            </a:r>
            <a:r>
              <a:rPr kumimoji="1" lang="en-US" altLang="zh-CN" sz="1400" dirty="0" err="1" smtClean="0"/>
              <a:t>DDoS</a:t>
            </a:r>
            <a:r>
              <a:rPr kumimoji="1" lang="zh-CN" altLang="en-US" sz="1400" dirty="0" smtClean="0"/>
              <a:t>攻击数据</a:t>
            </a:r>
            <a:endParaRPr kumimoji="1" lang="en-US" altLang="zh-CN" sz="1400" dirty="0" smtClean="0"/>
          </a:p>
          <a:p>
            <a:pPr lvl="2">
              <a:lnSpc>
                <a:spcPct val="150000"/>
              </a:lnSpc>
            </a:pPr>
            <a:r>
              <a:rPr kumimoji="1" lang="en-US" altLang="en-US" sz="1200" dirty="0" smtClean="0"/>
              <a:t>每日2000亿条网络数据</a:t>
            </a:r>
          </a:p>
          <a:p>
            <a:pPr lvl="1">
              <a:lnSpc>
                <a:spcPct val="150000"/>
              </a:lnSpc>
            </a:pPr>
            <a:r>
              <a:rPr kumimoji="1" lang="zh-CN" altLang="en-US" sz="1400" dirty="0" smtClean="0"/>
              <a:t>全球僵尸网络监控数据</a:t>
            </a:r>
            <a:endParaRPr kumimoji="1" lang="en-US" altLang="zh-CN" sz="1400" dirty="0" smtClean="0"/>
          </a:p>
          <a:p>
            <a:pPr lvl="2">
              <a:lnSpc>
                <a:spcPct val="150000"/>
              </a:lnSpc>
            </a:pPr>
            <a:r>
              <a:rPr kumimoji="1" lang="en-US" altLang="en-US" sz="1200" dirty="0" smtClean="0"/>
              <a:t>全球最大的僵尸网络跟踪系统</a:t>
            </a:r>
          </a:p>
          <a:p>
            <a:pPr lvl="2">
              <a:lnSpc>
                <a:spcPct val="150000"/>
              </a:lnSpc>
            </a:pPr>
            <a:r>
              <a:rPr kumimoji="1" lang="en-US" altLang="en-US" sz="1200" dirty="0" smtClean="0"/>
              <a:t>每日</a:t>
            </a:r>
            <a:r>
              <a:rPr kumimoji="1" lang="en-US" altLang="en-US" sz="1200" dirty="0"/>
              <a:t>50000攻击指令</a:t>
            </a:r>
            <a:endParaRPr kumimoji="1" lang="en-US" altLang="zh-CN" sz="1200" dirty="0"/>
          </a:p>
          <a:p>
            <a:pPr>
              <a:lnSpc>
                <a:spcPct val="150000"/>
              </a:lnSpc>
            </a:pPr>
            <a:r>
              <a:rPr kumimoji="1" lang="zh-CN" altLang="en-US" sz="1400" dirty="0" smtClean="0"/>
              <a:t>价值</a:t>
            </a:r>
            <a:endParaRPr kumimoji="1" lang="en-US" altLang="zh-CN" sz="1400" dirty="0"/>
          </a:p>
          <a:p>
            <a:pPr lvl="1">
              <a:lnSpc>
                <a:spcPct val="150000"/>
              </a:lnSpc>
            </a:pPr>
            <a:r>
              <a:rPr kumimoji="1" lang="zh-CN" altLang="en-US" sz="1200" dirty="0" smtClean="0"/>
              <a:t>无需部署设备即可掌握管辖区内</a:t>
            </a:r>
            <a:r>
              <a:rPr kumimoji="1" lang="en-US" altLang="zh-CN" sz="1200" dirty="0" err="1" smtClean="0"/>
              <a:t>DDoS</a:t>
            </a:r>
            <a:r>
              <a:rPr kumimoji="1" lang="zh-CN" altLang="en-US" sz="1200" dirty="0" smtClean="0"/>
              <a:t>攻击态势</a:t>
            </a:r>
            <a:endParaRPr kumimoji="1" lang="en-US" altLang="zh-CN" sz="1200" dirty="0"/>
          </a:p>
          <a:p>
            <a:pPr lvl="1">
              <a:lnSpc>
                <a:spcPct val="150000"/>
              </a:lnSpc>
            </a:pPr>
            <a:r>
              <a:rPr kumimoji="1" lang="zh-CN" altLang="en-US" sz="1200" dirty="0" smtClean="0"/>
              <a:t>利用</a:t>
            </a:r>
            <a:r>
              <a:rPr kumimoji="1" lang="en-US" altLang="zh-CN" sz="1200" dirty="0" smtClean="0"/>
              <a:t>360</a:t>
            </a:r>
            <a:r>
              <a:rPr kumimoji="1" lang="zh-CN" altLang="en-US" sz="1200" dirty="0" smtClean="0"/>
              <a:t>独有的僵尸网络监控数据，可对</a:t>
            </a:r>
            <a:r>
              <a:rPr kumimoji="1" lang="en-US" altLang="zh-CN" sz="1200" dirty="0" err="1" smtClean="0"/>
              <a:t>DDoS</a:t>
            </a:r>
            <a:r>
              <a:rPr kumimoji="1" lang="zh-CN" altLang="en-US" sz="1200" dirty="0" smtClean="0"/>
              <a:t>攻击源进行有效溯源</a:t>
            </a:r>
            <a:endParaRPr kumimoji="1" lang="en-US" altLang="zh-CN" sz="12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67" y="1493212"/>
            <a:ext cx="4888607" cy="2426336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31048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攻击实时追踪系统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9515"/>
            <a:ext cx="9147560" cy="459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DDoS</a:t>
            </a:r>
            <a:r>
              <a:rPr kumimoji="1" lang="zh-CN" altLang="en-US" dirty="0" smtClean="0"/>
              <a:t>攻击实时追踪系统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310"/>
            <a:ext cx="9144000" cy="4605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847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产品优势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kumimoji="1" lang="en-US" altLang="en-US" sz="1400" dirty="0" smtClean="0"/>
              <a:t>360独有的互联网安全大数据</a:t>
            </a:r>
            <a:endParaRPr kumimoji="1" lang="en-US" altLang="zh-CN" sz="1400" dirty="0" smtClean="0"/>
          </a:p>
          <a:p>
            <a:pPr lvl="1">
              <a:lnSpc>
                <a:spcPct val="170000"/>
              </a:lnSpc>
            </a:pPr>
            <a:r>
              <a:rPr lang="en-US" altLang="zh-CN" sz="1200" dirty="0" smtClean="0"/>
              <a:t>95</a:t>
            </a:r>
            <a:r>
              <a:rPr lang="zh-CN" altLang="zh-CN" sz="1200" dirty="0" smtClean="0"/>
              <a:t>亿</a:t>
            </a:r>
            <a:r>
              <a:rPr lang="zh-CN" altLang="en-US" sz="1200" dirty="0" smtClean="0"/>
              <a:t>恶意</a:t>
            </a:r>
            <a:r>
              <a:rPr lang="zh-CN" altLang="zh-CN" sz="1200" dirty="0" smtClean="0"/>
              <a:t>样本库，数万亿条网络流量数据，每天爬取</a:t>
            </a:r>
            <a:r>
              <a:rPr lang="en-US" altLang="zh-CN" sz="1200" dirty="0" smtClean="0"/>
              <a:t>20</a:t>
            </a:r>
            <a:r>
              <a:rPr lang="zh-CN" altLang="zh-CN" sz="1200" dirty="0" smtClean="0"/>
              <a:t>亿页面，</a:t>
            </a:r>
            <a:r>
              <a:rPr lang="en-US" altLang="zh-CN" sz="1200" dirty="0" smtClean="0"/>
              <a:t>5</a:t>
            </a:r>
            <a:r>
              <a:rPr lang="zh-CN" altLang="zh-CN" sz="1200" dirty="0" smtClean="0"/>
              <a:t>万亿主防</a:t>
            </a:r>
            <a:r>
              <a:rPr lang="zh-CN" altLang="en-US" sz="1200" dirty="0" smtClean="0"/>
              <a:t>客户端</a:t>
            </a:r>
            <a:r>
              <a:rPr lang="zh-CN" altLang="zh-CN" sz="1200" dirty="0" smtClean="0"/>
              <a:t>，总共接近</a:t>
            </a:r>
            <a:r>
              <a:rPr lang="en-US" altLang="zh-CN" sz="1200" dirty="0" smtClean="0"/>
              <a:t>1000PB</a:t>
            </a:r>
            <a:r>
              <a:rPr lang="zh-CN" altLang="zh-CN" sz="1200" dirty="0" smtClean="0"/>
              <a:t>的数据量</a:t>
            </a:r>
            <a:endParaRPr lang="en-US" altLang="zh-CN" sz="1200" dirty="0" smtClean="0"/>
          </a:p>
          <a:p>
            <a:pPr lvl="1">
              <a:lnSpc>
                <a:spcPct val="170000"/>
              </a:lnSpc>
            </a:pPr>
            <a:r>
              <a:rPr lang="zh-CN" altLang="en-US" sz="1200" dirty="0" smtClean="0"/>
              <a:t>国内最大的威胁情报库，结合本地原始网络数据可及时发现未知威胁</a:t>
            </a:r>
            <a:endParaRPr lang="en-US" altLang="zh-CN" sz="1200" dirty="0" smtClean="0"/>
          </a:p>
          <a:p>
            <a:pPr>
              <a:lnSpc>
                <a:spcPct val="170000"/>
              </a:lnSpc>
            </a:pPr>
            <a:r>
              <a:rPr kumimoji="1" lang="zh-CN" altLang="en-US" sz="1400" dirty="0"/>
              <a:t>僵尸网络跟踪技术</a:t>
            </a:r>
            <a:endParaRPr kumimoji="1" lang="en-US" altLang="zh-CN" sz="1400" dirty="0"/>
          </a:p>
          <a:p>
            <a:pPr lvl="1">
              <a:lnSpc>
                <a:spcPct val="170000"/>
              </a:lnSpc>
            </a:pPr>
            <a:r>
              <a:rPr lang="zh-CN" altLang="zh-CN" sz="1200" dirty="0"/>
              <a:t>构建了全球最大的僵尸网络跟踪系统，结合网络</a:t>
            </a:r>
            <a:r>
              <a:rPr lang="zh-CN" altLang="zh-CN" sz="1200" dirty="0" smtClean="0"/>
              <a:t>流量的实时分析</a:t>
            </a:r>
            <a:r>
              <a:rPr lang="zh-CN" altLang="en-US" sz="1200" dirty="0" smtClean="0"/>
              <a:t>可对攻击者进行溯源</a:t>
            </a:r>
            <a:endParaRPr kumimoji="1" lang="en-US" altLang="zh-CN" sz="1200" dirty="0" smtClean="0"/>
          </a:p>
          <a:p>
            <a:pPr>
              <a:lnSpc>
                <a:spcPct val="170000"/>
              </a:lnSpc>
            </a:pPr>
            <a:r>
              <a:rPr kumimoji="1" lang="en-US" altLang="en-US" sz="1400" dirty="0" smtClean="0"/>
              <a:t>专属威胁数据推送</a:t>
            </a:r>
            <a:r>
              <a:rPr kumimoji="1" lang="zh-CN" altLang="en-US" sz="1400" dirty="0" smtClean="0"/>
              <a:t>，</a:t>
            </a:r>
            <a:r>
              <a:rPr kumimoji="1" lang="en-US" altLang="en-US" sz="1400" dirty="0" smtClean="0"/>
              <a:t>快速</a:t>
            </a:r>
            <a:r>
              <a:rPr kumimoji="1" lang="en-US" altLang="en-US" sz="1400" dirty="0"/>
              <a:t>部署</a:t>
            </a:r>
            <a:endParaRPr kumimoji="1" lang="en-US" altLang="zh-CN" sz="1400" dirty="0" smtClean="0"/>
          </a:p>
          <a:p>
            <a:pPr lvl="1">
              <a:lnSpc>
                <a:spcPct val="170000"/>
              </a:lnSpc>
            </a:pPr>
            <a:r>
              <a:rPr lang="zh-CN" altLang="en-US" sz="1200" dirty="0" smtClean="0"/>
              <a:t>数据来自于</a:t>
            </a:r>
            <a:r>
              <a:rPr lang="en-US" altLang="zh-CN" sz="1200" dirty="0" smtClean="0"/>
              <a:t>360</a:t>
            </a:r>
            <a:r>
              <a:rPr lang="zh-CN" altLang="en-US" sz="1200" dirty="0" smtClean="0"/>
              <a:t>云端，筛选出客户相关内容并推送到本地，本地可存储和单独报表</a:t>
            </a:r>
            <a:endParaRPr lang="en-US" altLang="zh-CN" sz="1200" dirty="0"/>
          </a:p>
          <a:p>
            <a:pPr>
              <a:lnSpc>
                <a:spcPct val="170000"/>
              </a:lnSpc>
            </a:pPr>
            <a:r>
              <a:rPr kumimoji="1" lang="zh-CN" altLang="en-US" sz="1400" dirty="0" smtClean="0"/>
              <a:t>可视化技术</a:t>
            </a:r>
            <a:endParaRPr kumimoji="1" lang="en-US" altLang="zh-CN" sz="1400" dirty="0"/>
          </a:p>
          <a:p>
            <a:pPr lvl="1">
              <a:lnSpc>
                <a:spcPct val="170000"/>
              </a:lnSpc>
            </a:pPr>
            <a:r>
              <a:rPr lang="zh-CN" altLang="en-US" sz="1200" dirty="0" smtClean="0"/>
              <a:t>提供美观</a:t>
            </a:r>
            <a:r>
              <a:rPr lang="zh-CN" altLang="zh-CN" sz="1200" dirty="0" smtClean="0"/>
              <a:t>的</a:t>
            </a:r>
            <a:r>
              <a:rPr lang="en-US" altLang="zh-CN" sz="1200" dirty="0" smtClean="0"/>
              <a:t>3D</a:t>
            </a:r>
            <a:r>
              <a:rPr lang="zh-CN" altLang="zh-CN" sz="1200" dirty="0" smtClean="0"/>
              <a:t>展示效果</a:t>
            </a:r>
            <a:endParaRPr lang="en-US" altLang="zh-CN" sz="1200" dirty="0" smtClean="0"/>
          </a:p>
          <a:p>
            <a:pPr lvl="1">
              <a:lnSpc>
                <a:spcPct val="170000"/>
              </a:lnSpc>
            </a:pPr>
            <a:r>
              <a:rPr lang="zh-CN" altLang="en-US" sz="1200" dirty="0" smtClean="0"/>
              <a:t>提供客户专有的区域视图</a:t>
            </a:r>
            <a:endParaRPr lang="zh-CN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91582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ROADMAP</a:t>
            </a:r>
            <a:endParaRPr kumimoji="1" lang="zh-CN" altLang="en-US" dirty="0"/>
          </a:p>
        </p:txBody>
      </p:sp>
      <p:sp>
        <p:nvSpPr>
          <p:cNvPr id="5" name="燕尾形 4"/>
          <p:cNvSpPr/>
          <p:nvPr/>
        </p:nvSpPr>
        <p:spPr>
          <a:xfrm>
            <a:off x="642469" y="956235"/>
            <a:ext cx="3484657" cy="27641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</a:rPr>
              <a:t>月</a:t>
            </a:r>
            <a:r>
              <a:rPr kumimoji="1" lang="en-US" altLang="zh-CN" dirty="0" smtClean="0">
                <a:solidFill>
                  <a:schemeClr val="tx1"/>
                </a:solidFill>
              </a:rPr>
              <a:t>20</a:t>
            </a:r>
            <a:r>
              <a:rPr kumimoji="1" lang="zh-CN" altLang="en-US" dirty="0" smtClean="0">
                <a:solidFill>
                  <a:schemeClr val="tx1"/>
                </a:solidFill>
              </a:rPr>
              <a:t>日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燕尾形 5"/>
          <p:cNvSpPr/>
          <p:nvPr/>
        </p:nvSpPr>
        <p:spPr>
          <a:xfrm>
            <a:off x="4913343" y="956235"/>
            <a:ext cx="3409950" cy="276412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chemeClr val="tx1"/>
                </a:solidFill>
              </a:rPr>
              <a:t>5</a:t>
            </a:r>
            <a:r>
              <a:rPr kumimoji="1" lang="zh-CN" altLang="en-US" dirty="0" smtClean="0">
                <a:solidFill>
                  <a:schemeClr val="tx1"/>
                </a:solidFill>
              </a:rPr>
              <a:t>月</a:t>
            </a:r>
            <a:r>
              <a:rPr kumimoji="1" lang="en-US" altLang="zh-CN" dirty="0" smtClean="0">
                <a:solidFill>
                  <a:schemeClr val="tx1"/>
                </a:solidFill>
              </a:rPr>
              <a:t>18</a:t>
            </a:r>
            <a:r>
              <a:rPr kumimoji="1" lang="zh-CN" altLang="en-US" dirty="0" smtClean="0">
                <a:solidFill>
                  <a:schemeClr val="tx1"/>
                </a:solidFill>
              </a:rPr>
              <a:t>日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4763" y="1365074"/>
            <a:ext cx="3409950" cy="2532530"/>
          </a:xfrm>
          <a:prstGeom prst="rect">
            <a:avLst/>
          </a:prstGeom>
          <a:gradFill flip="none" rotWithShape="1">
            <a:gsLst>
              <a:gs pos="0">
                <a:schemeClr val="accent5">
                  <a:tint val="50000"/>
                  <a:satMod val="300000"/>
                </a:schemeClr>
              </a:gs>
              <a:gs pos="35000">
                <a:schemeClr val="accent5">
                  <a:tint val="37000"/>
                  <a:satMod val="300000"/>
                </a:schemeClr>
              </a:gs>
              <a:gs pos="100000">
                <a:schemeClr val="accent5">
                  <a:tint val="15000"/>
                  <a:satMod val="350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913343" y="1385534"/>
            <a:ext cx="3409950" cy="253253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>
            <a:off x="4176016" y="956235"/>
            <a:ext cx="361662" cy="276412"/>
          </a:xfrm>
          <a:prstGeom prst="chevr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燕尾形 13"/>
          <p:cNvSpPr/>
          <p:nvPr/>
        </p:nvSpPr>
        <p:spPr>
          <a:xfrm>
            <a:off x="4537678" y="956235"/>
            <a:ext cx="361662" cy="276412"/>
          </a:xfrm>
          <a:prstGeom prst="chevro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7057" y="1417366"/>
            <a:ext cx="35221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公安行业定制版本</a:t>
            </a:r>
            <a:endParaRPr kumimoji="1"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1400" dirty="0" smtClean="0">
                <a:latin typeface="微软雅黑" pitchFamily="34" charset="-122"/>
                <a:ea typeface="微软雅黑" pitchFamily="34" charset="-122"/>
              </a:rPr>
              <a:t>主功能：</a:t>
            </a:r>
            <a:r>
              <a:rPr kumimoji="1" lang="en-US" altLang="zh-CN" sz="1400" dirty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1400" dirty="0"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14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网站安全监测</a:t>
            </a: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1" lang="en-US" altLang="zh-CN" sz="1200" dirty="0" err="1" smtClean="0">
                <a:latin typeface="微软雅黑" pitchFamily="34" charset="-122"/>
                <a:ea typeface="微软雅黑" pitchFamily="34" charset="-122"/>
              </a:rPr>
              <a:t>DDoS</a:t>
            </a:r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攻击追踪溯源</a:t>
            </a: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僵木蠕毒感知</a:t>
            </a: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</a:br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未知威胁监测</a:t>
            </a:r>
            <a:endParaRPr kumimoji="1" lang="en-US" altLang="zh-CN" sz="12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965637" y="1426882"/>
            <a:ext cx="3522196" cy="2659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lnSpc>
                <a:spcPct val="150000"/>
              </a:lnSpc>
              <a:buFont typeface="Arial"/>
              <a:buChar char="•"/>
              <a:defRPr kumimoji="1" sz="1200"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1400" dirty="0" smtClean="0"/>
              <a:t>通用</a:t>
            </a:r>
            <a:r>
              <a:rPr lang="zh-CN" altLang="en-US" sz="1400" dirty="0"/>
              <a:t>版本</a:t>
            </a:r>
            <a:endParaRPr lang="en-US" altLang="zh-CN" sz="1400" dirty="0"/>
          </a:p>
          <a:p>
            <a:r>
              <a:rPr lang="zh-CN" altLang="en-US" sz="1400" dirty="0" smtClean="0"/>
              <a:t>面向多行业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smtClean="0"/>
              <a:t>	</a:t>
            </a:r>
            <a:r>
              <a:rPr lang="zh-CN" altLang="en-US" sz="1400" dirty="0" smtClean="0"/>
              <a:t>网信办、教育、智慧城市</a:t>
            </a:r>
            <a:r>
              <a:rPr lang="is-IS" altLang="zh-CN" sz="1400" dirty="0" smtClean="0"/>
              <a:t>…</a:t>
            </a:r>
            <a:endParaRPr lang="en-US" altLang="zh-CN" sz="1400" dirty="0" smtClean="0"/>
          </a:p>
          <a:p>
            <a:r>
              <a:rPr lang="zh-CN" altLang="en-US" sz="1400" dirty="0" smtClean="0"/>
              <a:t>功能改进：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smtClean="0"/>
              <a:t>	</a:t>
            </a:r>
            <a:r>
              <a:rPr lang="en-US" altLang="en-US" dirty="0"/>
              <a:t>预置展</a:t>
            </a:r>
            <a:r>
              <a:rPr lang="en-US" altLang="en-US" dirty="0" smtClean="0"/>
              <a:t>示模板</a:t>
            </a:r>
            <a:endParaRPr lang="en-US" altLang="en-US" dirty="0"/>
          </a:p>
          <a:p>
            <a:pPr marL="0" indent="0">
              <a:buNone/>
            </a:pPr>
            <a:r>
              <a:rPr lang="en-US" altLang="en-US" dirty="0" smtClean="0"/>
              <a:t>	</a:t>
            </a:r>
            <a:r>
              <a:rPr lang="en-US" altLang="en-US" dirty="0" err="1" smtClean="0"/>
              <a:t>SaaS模式+硬件（本地存储、报表</a:t>
            </a:r>
            <a:r>
              <a:rPr lang="en-US" altLang="en-US" dirty="0" smtClean="0"/>
              <a:t>）</a:t>
            </a:r>
            <a:r>
              <a:rPr lang="en-US" altLang="en-US" sz="1400" dirty="0" smtClean="0"/>
              <a:t/>
            </a:r>
            <a:br>
              <a:rPr lang="en-US" altLang="en-US" sz="1400" dirty="0" smtClean="0"/>
            </a:br>
            <a:endParaRPr lang="en-US" altLang="zh-CN" sz="1400" dirty="0"/>
          </a:p>
          <a:p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073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产品推广</a:t>
            </a:r>
            <a:r>
              <a:rPr kumimoji="1" lang="en-US" altLang="zh-CN" dirty="0" smtClean="0"/>
              <a:t>FAQ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en-US" altLang="en-US" sz="1600" dirty="0" smtClean="0"/>
              <a:t>当前版本只针对公安行业，报价已发给公安行业相关同事</a:t>
            </a:r>
            <a:endParaRPr lang="en-US" altLang="zh-CN" sz="1600" dirty="0" smtClean="0"/>
          </a:p>
          <a:p>
            <a:pPr lvl="0">
              <a:lnSpc>
                <a:spcPct val="150000"/>
              </a:lnSpc>
            </a:pPr>
            <a:r>
              <a:rPr lang="zh-CN" altLang="zh-CN" sz="1600" dirty="0" smtClean="0"/>
              <a:t>如果</a:t>
            </a:r>
            <a:r>
              <a:rPr lang="zh-CN" altLang="en-US" sz="1600" dirty="0" smtClean="0"/>
              <a:t>有项目需求，请</a:t>
            </a:r>
            <a:r>
              <a:rPr lang="zh-CN" altLang="zh-CN" sz="1600" dirty="0" smtClean="0"/>
              <a:t>与产品部沟通报备，</a:t>
            </a:r>
            <a:r>
              <a:rPr lang="zh-CN" altLang="en-US" sz="1600" dirty="0" smtClean="0"/>
              <a:t>并</a:t>
            </a:r>
            <a:r>
              <a:rPr lang="zh-CN" altLang="zh-CN" sz="1600" dirty="0" smtClean="0"/>
              <a:t>协调资源进行售前交流</a:t>
            </a:r>
            <a:endParaRPr lang="zh-CN" altLang="zh-CN" sz="1600" dirty="0"/>
          </a:p>
          <a:p>
            <a:pPr lvl="0">
              <a:lnSpc>
                <a:spcPct val="150000"/>
              </a:lnSpc>
            </a:pPr>
            <a:r>
              <a:rPr lang="zh-CN" altLang="zh-CN" sz="1600" dirty="0" smtClean="0"/>
              <a:t>根据客户的需求以及期望的落地方式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给出</a:t>
            </a:r>
            <a:r>
              <a:rPr lang="zh-CN" altLang="en-US" sz="1600" dirty="0" smtClean="0"/>
              <a:t>定制的</a:t>
            </a:r>
            <a:r>
              <a:rPr lang="zh-CN" altLang="zh-CN" sz="1600" dirty="0" smtClean="0"/>
              <a:t>解决方案</a:t>
            </a:r>
          </a:p>
          <a:p>
            <a:pPr lvl="0">
              <a:lnSpc>
                <a:spcPct val="150000"/>
              </a:lnSpc>
            </a:pPr>
            <a:r>
              <a:rPr lang="zh-CN" altLang="zh-CN" sz="1600" dirty="0" smtClean="0"/>
              <a:t>利用行业标杆</a:t>
            </a:r>
            <a:r>
              <a:rPr lang="zh-CN" altLang="zh-CN" sz="1600" dirty="0"/>
              <a:t>案例，</a:t>
            </a:r>
            <a:r>
              <a:rPr lang="zh-CN" altLang="zh-CN" sz="1600" dirty="0" smtClean="0"/>
              <a:t>在行业中进行横扩复制</a:t>
            </a:r>
            <a:endParaRPr lang="zh-CN" altLang="zh-CN" sz="1600" dirty="0"/>
          </a:p>
          <a:p>
            <a:pPr>
              <a:lnSpc>
                <a:spcPct val="150000"/>
              </a:lnSpc>
            </a:pPr>
            <a:r>
              <a:rPr lang="zh-CN" altLang="zh-CN" sz="1600" dirty="0" smtClean="0"/>
              <a:t>更多问题请联系</a:t>
            </a:r>
            <a:r>
              <a:rPr lang="en-US" altLang="zh-CN" sz="1600" dirty="0" smtClean="0"/>
              <a:t> </a:t>
            </a:r>
            <a:r>
              <a:rPr lang="zh-CN" altLang="zh-CN" sz="1600" dirty="0" smtClean="0"/>
              <a:t>产品部</a:t>
            </a:r>
            <a:r>
              <a:rPr lang="en-US" altLang="zh-CN" sz="1600" dirty="0" smtClean="0"/>
              <a:t> </a:t>
            </a:r>
            <a:r>
              <a:rPr lang="zh-CN" altLang="zh-CN" sz="2000" dirty="0" smtClean="0"/>
              <a:t>邱秉泉</a:t>
            </a:r>
            <a:r>
              <a:rPr lang="en-US" altLang="zh-CN" sz="2000" dirty="0"/>
              <a:t/>
            </a:r>
            <a:br>
              <a:rPr lang="en-US" altLang="zh-CN" sz="2000" dirty="0"/>
            </a:b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5314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nd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34819" y="2056637"/>
            <a:ext cx="4143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>
                <a:solidFill>
                  <a:srgbClr val="FFC000"/>
                </a:solidFill>
                <a:latin typeface="PingFang SC Regular"/>
                <a:ea typeface="微软雅黑" pitchFamily="34" charset="-122"/>
                <a:cs typeface="PingFang SC Regular"/>
              </a:rPr>
              <a:t>数据驱动安全</a:t>
            </a:r>
          </a:p>
        </p:txBody>
      </p:sp>
      <p:pic>
        <p:nvPicPr>
          <p:cNvPr id="4" name="图片 3" descr="lx_201604190855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5" y="4445052"/>
            <a:ext cx="2900689" cy="6434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0786" y="1374440"/>
            <a:ext cx="2075265" cy="206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88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威胁</a:t>
            </a:r>
            <a:r>
              <a:rPr kumimoji="1" lang="zh-CN" altLang="en-US" dirty="0" smtClean="0"/>
              <a:t>态势感知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83492" y="476784"/>
            <a:ext cx="741082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2000" b="1" dirty="0" smtClean="0">
                <a:latin typeface="微软雅黑"/>
                <a:ea typeface="微软雅黑"/>
                <a:cs typeface="微软雅黑"/>
              </a:rPr>
              <a:t>威胁</a:t>
            </a:r>
            <a:r>
              <a:rPr lang="zh-CN" altLang="en-US" sz="2000" b="1" dirty="0" smtClean="0">
                <a:latin typeface="微软雅黑"/>
                <a:ea typeface="微软雅黑"/>
                <a:cs typeface="微软雅黑"/>
              </a:rPr>
              <a:t>态势感知</a:t>
            </a:r>
            <a:r>
              <a:rPr lang="en-US" altLang="zh-CN" sz="2000" b="1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是指在一定时间和空间内，对网络、系统、应用、业务等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环境要素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进行捕获，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深入理解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其意义，并利用可视化技术将过去和当下的</a:t>
            </a:r>
            <a:r>
              <a:rPr lang="zh-CN" altLang="en-US" sz="240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威胁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状态和趋势呈现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出来，以实现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决策优势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的技术</a:t>
            </a:r>
            <a:endParaRPr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258" y="2323530"/>
            <a:ext cx="2931977" cy="243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26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284" y="2681944"/>
            <a:ext cx="598455" cy="598455"/>
          </a:xfrm>
          <a:prstGeom prst="rect">
            <a:avLst/>
          </a:prstGeom>
        </p:spPr>
      </p:pic>
      <p:sp>
        <p:nvSpPr>
          <p:cNvPr id="7" name="燕尾形箭头 6"/>
          <p:cNvSpPr/>
          <p:nvPr/>
        </p:nvSpPr>
        <p:spPr>
          <a:xfrm rot="5400000">
            <a:off x="2180050" y="1549285"/>
            <a:ext cx="1572503" cy="1064727"/>
          </a:xfrm>
          <a:custGeom>
            <a:avLst/>
            <a:gdLst>
              <a:gd name="connsiteX0" fmla="*/ 0 w 1288337"/>
              <a:gd name="connsiteY0" fmla="*/ 124533 h 498133"/>
              <a:gd name="connsiteX1" fmla="*/ 1181597 w 1288337"/>
              <a:gd name="connsiteY1" fmla="*/ 124533 h 498133"/>
              <a:gd name="connsiteX2" fmla="*/ 1181597 w 1288337"/>
              <a:gd name="connsiteY2" fmla="*/ 0 h 498133"/>
              <a:gd name="connsiteX3" fmla="*/ 1288337 w 1288337"/>
              <a:gd name="connsiteY3" fmla="*/ 249067 h 498133"/>
              <a:gd name="connsiteX4" fmla="*/ 1181597 w 1288337"/>
              <a:gd name="connsiteY4" fmla="*/ 498133 h 498133"/>
              <a:gd name="connsiteX5" fmla="*/ 1181597 w 1288337"/>
              <a:gd name="connsiteY5" fmla="*/ 373600 h 498133"/>
              <a:gd name="connsiteX6" fmla="*/ 0 w 1288337"/>
              <a:gd name="connsiteY6" fmla="*/ 373600 h 498133"/>
              <a:gd name="connsiteX7" fmla="*/ 53370 w 1288337"/>
              <a:gd name="connsiteY7" fmla="*/ 249067 h 498133"/>
              <a:gd name="connsiteX8" fmla="*/ 0 w 1288337"/>
              <a:gd name="connsiteY8" fmla="*/ 124533 h 498133"/>
              <a:gd name="connsiteX0" fmla="*/ 0 w 1381395"/>
              <a:gd name="connsiteY0" fmla="*/ 0 h 778693"/>
              <a:gd name="connsiteX1" fmla="*/ 1274655 w 1381395"/>
              <a:gd name="connsiteY1" fmla="*/ 405093 h 778693"/>
              <a:gd name="connsiteX2" fmla="*/ 1274655 w 1381395"/>
              <a:gd name="connsiteY2" fmla="*/ 280560 h 778693"/>
              <a:gd name="connsiteX3" fmla="*/ 1381395 w 1381395"/>
              <a:gd name="connsiteY3" fmla="*/ 529627 h 778693"/>
              <a:gd name="connsiteX4" fmla="*/ 1274655 w 1381395"/>
              <a:gd name="connsiteY4" fmla="*/ 778693 h 778693"/>
              <a:gd name="connsiteX5" fmla="*/ 1274655 w 1381395"/>
              <a:gd name="connsiteY5" fmla="*/ 654160 h 778693"/>
              <a:gd name="connsiteX6" fmla="*/ 93058 w 1381395"/>
              <a:gd name="connsiteY6" fmla="*/ 654160 h 778693"/>
              <a:gd name="connsiteX7" fmla="*/ 146428 w 1381395"/>
              <a:gd name="connsiteY7" fmla="*/ 529627 h 778693"/>
              <a:gd name="connsiteX8" fmla="*/ 0 w 1381395"/>
              <a:gd name="connsiteY8" fmla="*/ 0 h 778693"/>
              <a:gd name="connsiteX0" fmla="*/ 0 w 1381395"/>
              <a:gd name="connsiteY0" fmla="*/ 0 h 1064727"/>
              <a:gd name="connsiteX1" fmla="*/ 1274655 w 1381395"/>
              <a:gd name="connsiteY1" fmla="*/ 405093 h 1064727"/>
              <a:gd name="connsiteX2" fmla="*/ 1274655 w 1381395"/>
              <a:gd name="connsiteY2" fmla="*/ 280560 h 1064727"/>
              <a:gd name="connsiteX3" fmla="*/ 1381395 w 1381395"/>
              <a:gd name="connsiteY3" fmla="*/ 529627 h 1064727"/>
              <a:gd name="connsiteX4" fmla="*/ 1274655 w 1381395"/>
              <a:gd name="connsiteY4" fmla="*/ 778693 h 1064727"/>
              <a:gd name="connsiteX5" fmla="*/ 1274655 w 1381395"/>
              <a:gd name="connsiteY5" fmla="*/ 654160 h 1064727"/>
              <a:gd name="connsiteX6" fmla="*/ 0 w 1381395"/>
              <a:gd name="connsiteY6" fmla="*/ 1064727 h 1064727"/>
              <a:gd name="connsiteX7" fmla="*/ 146428 w 1381395"/>
              <a:gd name="connsiteY7" fmla="*/ 529627 h 1064727"/>
              <a:gd name="connsiteX8" fmla="*/ 0 w 1381395"/>
              <a:gd name="connsiteY8" fmla="*/ 0 h 106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81395" h="1064727">
                <a:moveTo>
                  <a:pt x="0" y="0"/>
                </a:moveTo>
                <a:lnTo>
                  <a:pt x="1274655" y="405093"/>
                </a:lnTo>
                <a:lnTo>
                  <a:pt x="1274655" y="280560"/>
                </a:lnTo>
                <a:lnTo>
                  <a:pt x="1381395" y="529627"/>
                </a:lnTo>
                <a:lnTo>
                  <a:pt x="1274655" y="778693"/>
                </a:lnTo>
                <a:lnTo>
                  <a:pt x="1274655" y="654160"/>
                </a:lnTo>
                <a:lnTo>
                  <a:pt x="0" y="1064727"/>
                </a:lnTo>
                <a:lnTo>
                  <a:pt x="146428" y="52962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F7F7F"/>
              </a:gs>
              <a:gs pos="100000">
                <a:schemeClr val="bg1">
                  <a:lumMod val="85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威胁</a:t>
            </a:r>
            <a:r>
              <a:rPr kumimoji="1" lang="zh-CN" altLang="en-US" dirty="0" smtClean="0"/>
              <a:t>态势感知</a:t>
            </a:r>
            <a:r>
              <a:rPr kumimoji="1" lang="en-US" altLang="en-US" dirty="0" smtClean="0"/>
              <a:t>系统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5667502" y="645656"/>
            <a:ext cx="3357198" cy="17565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产品定位</a:t>
            </a:r>
            <a:endParaRPr kumimoji="1" lang="en-US" altLang="zh-CN" sz="1600" dirty="0" smtClean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zh-CN" sz="1200" dirty="0" smtClean="0"/>
              <a:t>利用</a:t>
            </a:r>
            <a:r>
              <a:rPr lang="en-US" altLang="zh-CN" sz="1200" dirty="0" smtClean="0"/>
              <a:t>360</a:t>
            </a:r>
            <a:r>
              <a:rPr lang="zh-CN" altLang="en-US" sz="1200" dirty="0" smtClean="0"/>
              <a:t>互联网安全大数据</a:t>
            </a:r>
            <a:r>
              <a:rPr lang="en-US" altLang="zh-CN" sz="1200" dirty="0" smtClean="0"/>
              <a:t>、</a:t>
            </a:r>
            <a:r>
              <a:rPr lang="zh-CN" altLang="zh-CN" sz="1200" dirty="0" smtClean="0"/>
              <a:t>大数据分析技术</a:t>
            </a:r>
            <a:r>
              <a:rPr lang="zh-CN" altLang="en-US" sz="1200" dirty="0" smtClean="0"/>
              <a:t>和云安全服务</a:t>
            </a:r>
            <a:r>
              <a:rPr lang="zh-CN" altLang="zh-CN" sz="1200" dirty="0" smtClean="0"/>
              <a:t>，提供给</a:t>
            </a:r>
            <a:r>
              <a:rPr lang="zh-CN" altLang="zh-CN" sz="1200" dirty="0" smtClean="0">
                <a:solidFill>
                  <a:srgbClr val="FF0000"/>
                </a:solidFill>
              </a:rPr>
              <a:t>网络安全监管单位</a:t>
            </a:r>
            <a:r>
              <a:rPr lang="zh-CN" altLang="zh-CN" sz="1200" dirty="0" smtClean="0"/>
              <a:t>实时感知所属管辖范围内的网络</a:t>
            </a:r>
            <a:r>
              <a:rPr lang="zh-CN" altLang="en-US" sz="1200" dirty="0" smtClean="0"/>
              <a:t>威胁态势</a:t>
            </a:r>
            <a:r>
              <a:rPr lang="zh-CN" altLang="zh-CN" sz="1200" dirty="0" smtClean="0"/>
              <a:t>的可视化平台</a:t>
            </a:r>
            <a:endParaRPr kumimoji="1" lang="zh-CN" altLang="en-US" sz="1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79322" y="-74835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6" name="组 45"/>
          <p:cNvGrpSpPr/>
          <p:nvPr/>
        </p:nvGrpSpPr>
        <p:grpSpPr>
          <a:xfrm>
            <a:off x="1445369" y="500301"/>
            <a:ext cx="3025661" cy="899568"/>
            <a:chOff x="344506" y="541718"/>
            <a:chExt cx="3581783" cy="1048804"/>
          </a:xfrm>
        </p:grpSpPr>
        <p:sp>
          <p:nvSpPr>
            <p:cNvPr id="5" name="Cloud 30"/>
            <p:cNvSpPr/>
            <p:nvPr/>
          </p:nvSpPr>
          <p:spPr>
            <a:xfrm>
              <a:off x="344506" y="695844"/>
              <a:ext cx="3581783" cy="82726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itchFamily="34" charset="0"/>
                <a:buChar char="•"/>
              </a:pP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8" name="组 37"/>
            <p:cNvGrpSpPr/>
            <p:nvPr/>
          </p:nvGrpSpPr>
          <p:grpSpPr>
            <a:xfrm>
              <a:off x="808347" y="561728"/>
              <a:ext cx="1103940" cy="792956"/>
              <a:chOff x="3511292" y="2601999"/>
              <a:chExt cx="1462605" cy="1034861"/>
            </a:xfrm>
          </p:grpSpPr>
          <p:pic>
            <p:nvPicPr>
              <p:cNvPr id="33" name="内容占位符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52561" y="2607545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34" name="内容占位符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80421" y="2601999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35" name="内容占位符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11292" y="2797053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36" name="内容占位符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37937" y="2843904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37" name="内容占位符 6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879272" y="2975409"/>
                <a:ext cx="735960" cy="661451"/>
              </a:xfrm>
              <a:prstGeom prst="rect">
                <a:avLst/>
              </a:prstGeom>
            </p:spPr>
          </p:pic>
        </p:grp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2463" y="541718"/>
              <a:ext cx="1048804" cy="1048804"/>
            </a:xfrm>
            <a:prstGeom prst="rect">
              <a:avLst/>
            </a:prstGeom>
          </p:spPr>
        </p:pic>
      </p:grpSp>
      <p:grpSp>
        <p:nvGrpSpPr>
          <p:cNvPr id="72" name="组 71"/>
          <p:cNvGrpSpPr/>
          <p:nvPr/>
        </p:nvGrpSpPr>
        <p:grpSpPr>
          <a:xfrm>
            <a:off x="204072" y="1615150"/>
            <a:ext cx="5496343" cy="1252750"/>
            <a:chOff x="115421" y="1949389"/>
            <a:chExt cx="4335760" cy="885737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5766" y="1949389"/>
              <a:ext cx="1023062" cy="582574"/>
            </a:xfrm>
            <a:prstGeom prst="rect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4675" y="1949389"/>
              <a:ext cx="1034670" cy="582576"/>
            </a:xfrm>
            <a:prstGeom prst="rect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421" y="2143009"/>
              <a:ext cx="1034670" cy="692117"/>
            </a:xfrm>
            <a:prstGeom prst="rect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isometricRightUp"/>
              <a:lightRig rig="threePt" dir="t"/>
            </a:scene3d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6510" y="2108319"/>
              <a:ext cx="1034671" cy="677048"/>
            </a:xfrm>
            <a:prstGeom prst="rect">
              <a:avLst/>
            </a:prstGeom>
            <a:ln w="38100" cap="sq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isometricLeftDown"/>
              <a:lightRig rig="threePt" dir="t"/>
            </a:scene3d>
          </p:spPr>
        </p:pic>
      </p:grpSp>
      <p:grpSp>
        <p:nvGrpSpPr>
          <p:cNvPr id="57" name="组 56"/>
          <p:cNvGrpSpPr/>
          <p:nvPr/>
        </p:nvGrpSpPr>
        <p:grpSpPr>
          <a:xfrm>
            <a:off x="2306431" y="3455432"/>
            <a:ext cx="1396748" cy="1396867"/>
            <a:chOff x="2217587" y="3676444"/>
            <a:chExt cx="983800" cy="1066935"/>
          </a:xfrm>
        </p:grpSpPr>
        <p:pic>
          <p:nvPicPr>
            <p:cNvPr id="50" name="图片 4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31286" y="3676444"/>
              <a:ext cx="531032" cy="1066935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10"/>
            <a:srcRect l="11644"/>
            <a:stretch/>
          </p:blipFill>
          <p:spPr>
            <a:xfrm>
              <a:off x="2906265" y="3776150"/>
              <a:ext cx="295122" cy="956287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11"/>
            <a:srcRect/>
            <a:stretch/>
          </p:blipFill>
          <p:spPr>
            <a:xfrm>
              <a:off x="2217587" y="3817068"/>
              <a:ext cx="323512" cy="887609"/>
            </a:xfrm>
            <a:prstGeom prst="rect">
              <a:avLst/>
            </a:prstGeom>
          </p:spPr>
        </p:pic>
      </p:grpSp>
      <p:cxnSp>
        <p:nvCxnSpPr>
          <p:cNvPr id="74" name="直线箭头连接符 73"/>
          <p:cNvCxnSpPr>
            <a:stCxn id="61" idx="1"/>
          </p:cNvCxnSpPr>
          <p:nvPr/>
        </p:nvCxnSpPr>
        <p:spPr>
          <a:xfrm flipH="1" flipV="1">
            <a:off x="1085995" y="2726048"/>
            <a:ext cx="1586289" cy="25512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/>
          <p:cNvCxnSpPr>
            <a:stCxn id="61" idx="1"/>
          </p:cNvCxnSpPr>
          <p:nvPr/>
        </p:nvCxnSpPr>
        <p:spPr>
          <a:xfrm flipH="1" flipV="1">
            <a:off x="2194192" y="2439122"/>
            <a:ext cx="478092" cy="5420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/>
          <p:cNvCxnSpPr>
            <a:stCxn id="61" idx="3"/>
            <a:endCxn id="42" idx="2"/>
          </p:cNvCxnSpPr>
          <p:nvPr/>
        </p:nvCxnSpPr>
        <p:spPr>
          <a:xfrm flipV="1">
            <a:off x="3270739" y="2439119"/>
            <a:ext cx="447176" cy="542053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/>
          <p:cNvCxnSpPr>
            <a:stCxn id="61" idx="3"/>
          </p:cNvCxnSpPr>
          <p:nvPr/>
        </p:nvCxnSpPr>
        <p:spPr>
          <a:xfrm flipV="1">
            <a:off x="3270739" y="2676792"/>
            <a:ext cx="1557523" cy="30438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prstDash val="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148845" y="3166322"/>
            <a:ext cx="1299883" cy="195434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 smtClean="0"/>
              <a:t>僵木蠕毒感知系统</a:t>
            </a:r>
            <a:endParaRPr kumimoji="1" lang="zh-CN" altLang="en-US" sz="900" b="1" dirty="0"/>
          </a:p>
        </p:txBody>
      </p:sp>
      <p:sp>
        <p:nvSpPr>
          <p:cNvPr id="39" name="圆角矩形 38"/>
          <p:cNvSpPr/>
          <p:nvPr/>
        </p:nvSpPr>
        <p:spPr>
          <a:xfrm>
            <a:off x="4355051" y="3166322"/>
            <a:ext cx="1299883" cy="195434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 smtClean="0"/>
              <a:t>未知威胁监测系统</a:t>
            </a:r>
            <a:endParaRPr kumimoji="1" lang="zh-CN" altLang="en-US" sz="900" b="1" dirty="0"/>
          </a:p>
        </p:txBody>
      </p:sp>
      <p:sp>
        <p:nvSpPr>
          <p:cNvPr id="40" name="圆角矩形 39"/>
          <p:cNvSpPr/>
          <p:nvPr/>
        </p:nvSpPr>
        <p:spPr>
          <a:xfrm>
            <a:off x="2954943" y="3166322"/>
            <a:ext cx="1299883" cy="195434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900" b="1" dirty="0" err="1" smtClean="0"/>
              <a:t>DDoS</a:t>
            </a:r>
            <a:r>
              <a:rPr kumimoji="1" lang="zh-CN" altLang="en-US" sz="900" b="1" dirty="0" smtClean="0"/>
              <a:t>攻击追踪系统</a:t>
            </a:r>
            <a:endParaRPr kumimoji="1" lang="zh-CN" altLang="en-US" sz="900" b="1" dirty="0"/>
          </a:p>
        </p:txBody>
      </p:sp>
      <p:sp>
        <p:nvSpPr>
          <p:cNvPr id="47" name="圆角矩形 46"/>
          <p:cNvSpPr/>
          <p:nvPr/>
        </p:nvSpPr>
        <p:spPr>
          <a:xfrm>
            <a:off x="1558608" y="3166322"/>
            <a:ext cx="1299883" cy="195434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900" b="1" dirty="0" smtClean="0"/>
              <a:t>网站安全监测系统</a:t>
            </a:r>
            <a:endParaRPr kumimoji="1" lang="zh-CN" altLang="en-US" sz="900" b="1" dirty="0"/>
          </a:p>
        </p:txBody>
      </p:sp>
      <p:sp>
        <p:nvSpPr>
          <p:cNvPr id="49" name="内容占位符 2"/>
          <p:cNvSpPr txBox="1">
            <a:spLocks/>
          </p:cNvSpPr>
          <p:nvPr/>
        </p:nvSpPr>
        <p:spPr>
          <a:xfrm>
            <a:off x="5667502" y="2318729"/>
            <a:ext cx="3357198" cy="269404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产品组成</a:t>
            </a:r>
            <a:endParaRPr kumimoji="1" lang="en-US" altLang="zh-CN" sz="1200" dirty="0"/>
          </a:p>
          <a:p>
            <a:pPr lvl="1">
              <a:lnSpc>
                <a:spcPct val="150000"/>
              </a:lnSpc>
            </a:pPr>
            <a:r>
              <a:rPr kumimoji="1" lang="zh-CN" altLang="en-US" sz="1200" dirty="0" smtClean="0"/>
              <a:t>硬件：</a:t>
            </a:r>
            <a:r>
              <a:rPr kumimoji="1" lang="en-US" altLang="zh-CN" sz="1200" dirty="0" smtClean="0"/>
              <a:t/>
            </a:r>
            <a:br>
              <a:rPr kumimoji="1" lang="en-US" altLang="zh-CN" sz="1200" dirty="0" smtClean="0"/>
            </a:br>
            <a:r>
              <a:rPr kumimoji="1" lang="zh-CN" altLang="en-US" sz="1200" dirty="0" smtClean="0"/>
              <a:t>大数据分析平台</a:t>
            </a:r>
            <a:r>
              <a:rPr kumimoji="1" lang="en-US" altLang="zh-CN" sz="1200" dirty="0" smtClean="0"/>
              <a:t/>
            </a:r>
            <a:br>
              <a:rPr kumimoji="1" lang="en-US" altLang="zh-CN" sz="1200" dirty="0" smtClean="0"/>
            </a:br>
            <a:r>
              <a:rPr kumimoji="1" lang="zh-CN" altLang="en-US" sz="1200" dirty="0" smtClean="0"/>
              <a:t>流量采集器</a:t>
            </a:r>
            <a:r>
              <a:rPr kumimoji="1" lang="zh-CN" altLang="en-US" sz="900" dirty="0" smtClean="0"/>
              <a:t>（可选）</a:t>
            </a:r>
            <a:endParaRPr kumimoji="1" lang="en-US" altLang="zh-CN" sz="9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200" dirty="0"/>
              <a:t>数据服务：</a:t>
            </a:r>
            <a:r>
              <a:rPr kumimoji="1" lang="en-US" altLang="zh-CN" sz="1200" dirty="0"/>
              <a:t/>
            </a:r>
            <a:br>
              <a:rPr kumimoji="1" lang="en-US" altLang="zh-CN" sz="1200" dirty="0"/>
            </a:br>
            <a:r>
              <a:rPr kumimoji="1" lang="zh-CN" altLang="zh-CN" sz="1200" dirty="0"/>
              <a:t>网站</a:t>
            </a:r>
            <a:r>
              <a:rPr kumimoji="1" lang="zh-CN" altLang="zh-CN" sz="1200" dirty="0" smtClean="0"/>
              <a:t>安全及运行状态</a:t>
            </a:r>
            <a:r>
              <a:rPr kumimoji="1" lang="zh-CN" altLang="en-US" sz="1200" dirty="0" smtClean="0"/>
              <a:t>监测</a:t>
            </a:r>
            <a:r>
              <a:rPr kumimoji="1" lang="zh-CN" altLang="zh-CN" sz="1200" dirty="0" smtClean="0"/>
              <a:t>服务</a:t>
            </a:r>
            <a:r>
              <a:rPr kumimoji="1" lang="en-US" altLang="zh-CN" sz="1200" dirty="0"/>
              <a:t/>
            </a:r>
            <a:br>
              <a:rPr kumimoji="1" lang="en-US" altLang="zh-CN" sz="1200" dirty="0"/>
            </a:br>
            <a:r>
              <a:rPr kumimoji="1" lang="en-US" altLang="zh-CN" sz="1200" dirty="0" err="1" smtClean="0"/>
              <a:t>DDoS</a:t>
            </a:r>
            <a:r>
              <a:rPr kumimoji="1" lang="zh-CN" altLang="en-US" sz="1200" dirty="0" smtClean="0"/>
              <a:t>攻击</a:t>
            </a:r>
            <a:r>
              <a:rPr kumimoji="1" lang="zh-CN" altLang="zh-CN" sz="1200" dirty="0" smtClean="0"/>
              <a:t>感知</a:t>
            </a:r>
            <a:r>
              <a:rPr kumimoji="1" lang="zh-CN" altLang="en-US" sz="1200" dirty="0" smtClean="0"/>
              <a:t>数据和追溯服务</a:t>
            </a:r>
            <a:r>
              <a:rPr kumimoji="1" lang="en-US" altLang="zh-CN" sz="1200" dirty="0" smtClean="0"/>
              <a:t/>
            </a:r>
            <a:br>
              <a:rPr kumimoji="1" lang="en-US" altLang="zh-CN" sz="1200" dirty="0" smtClean="0"/>
            </a:br>
            <a:r>
              <a:rPr kumimoji="1" lang="zh-CN" altLang="zh-CN" sz="1200" dirty="0" smtClean="0"/>
              <a:t>僵木蠕毒数据服务</a:t>
            </a:r>
            <a:r>
              <a:rPr kumimoji="1" lang="en-US" altLang="zh-CN" sz="1200" dirty="0"/>
              <a:t/>
            </a:r>
            <a:br>
              <a:rPr kumimoji="1" lang="en-US" altLang="zh-CN" sz="1200" dirty="0"/>
            </a:br>
            <a:r>
              <a:rPr kumimoji="1" lang="zh-CN" altLang="en-US" sz="1200" dirty="0" smtClean="0"/>
              <a:t>威胁情报数据服务</a:t>
            </a:r>
            <a:endParaRPr kumimoji="1" lang="en-US" altLang="zh-CN" sz="1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33059" y="803372"/>
            <a:ext cx="60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 smtClean="0">
                <a:latin typeface="微软雅黑" pitchFamily="34" charset="-122"/>
                <a:ea typeface="微软雅黑" pitchFamily="34" charset="-122"/>
              </a:rPr>
              <a:t>360</a:t>
            </a:r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云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863505" y="109611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安全大数据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226125" y="110228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>
                <a:latin typeface="微软雅黑" pitchFamily="34" charset="-122"/>
                <a:ea typeface="微软雅黑" pitchFamily="34" charset="-122"/>
              </a:rPr>
              <a:t>云安全服务</a:t>
            </a:r>
            <a:endParaRPr kumimoji="1"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01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产品部署</a:t>
            </a:r>
            <a:endParaRPr kumimoji="1" lang="zh-CN" altLang="en-US" dirty="0"/>
          </a:p>
        </p:txBody>
      </p:sp>
      <p:grpSp>
        <p:nvGrpSpPr>
          <p:cNvPr id="5" name="组 4"/>
          <p:cNvGrpSpPr/>
          <p:nvPr/>
        </p:nvGrpSpPr>
        <p:grpSpPr>
          <a:xfrm>
            <a:off x="4471030" y="538452"/>
            <a:ext cx="3025661" cy="899568"/>
            <a:chOff x="344506" y="541718"/>
            <a:chExt cx="3581783" cy="1048804"/>
          </a:xfrm>
        </p:grpSpPr>
        <p:sp>
          <p:nvSpPr>
            <p:cNvPr id="6" name="Cloud 30"/>
            <p:cNvSpPr/>
            <p:nvPr/>
          </p:nvSpPr>
          <p:spPr>
            <a:xfrm>
              <a:off x="344506" y="695844"/>
              <a:ext cx="3581783" cy="827261"/>
            </a:xfrm>
            <a:prstGeom prst="cloud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itchFamily="34" charset="0"/>
                <a:buChar char="•"/>
              </a:pPr>
              <a:endParaRPr lang="zh-CN" altLang="en-US" sz="1200" b="1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组 6"/>
            <p:cNvGrpSpPr/>
            <p:nvPr/>
          </p:nvGrpSpPr>
          <p:grpSpPr>
            <a:xfrm>
              <a:off x="808347" y="561728"/>
              <a:ext cx="1103940" cy="792956"/>
              <a:chOff x="3511292" y="2601999"/>
              <a:chExt cx="1462605" cy="1034861"/>
            </a:xfrm>
          </p:grpSpPr>
          <p:pic>
            <p:nvPicPr>
              <p:cNvPr id="9" name="内容占位符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52561" y="2607545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10" name="内容占位符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180421" y="2601999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11" name="内容占位符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511292" y="2797053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12" name="内容占位符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237937" y="2843904"/>
                <a:ext cx="735960" cy="661451"/>
              </a:xfrm>
              <a:prstGeom prst="rect">
                <a:avLst/>
              </a:prstGeom>
            </p:spPr>
          </p:pic>
          <p:pic>
            <p:nvPicPr>
              <p:cNvPr id="13" name="内容占位符 6"/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879272" y="2975409"/>
                <a:ext cx="735960" cy="661451"/>
              </a:xfrm>
              <a:prstGeom prst="rect">
                <a:avLst/>
              </a:prstGeom>
            </p:spPr>
          </p:pic>
        </p:grp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32463" y="541718"/>
              <a:ext cx="1048804" cy="1048804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27" y="575918"/>
            <a:ext cx="1082000" cy="1146790"/>
          </a:xfrm>
          <a:prstGeom prst="rect">
            <a:avLst/>
          </a:prstGeom>
        </p:spPr>
      </p:pic>
      <p:pic>
        <p:nvPicPr>
          <p:cNvPr id="14" name="Picture 2" descr="E:\产品图片\设备图片\新平台-2U正面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8" r="2969"/>
          <a:stretch/>
        </p:blipFill>
        <p:spPr bwMode="auto">
          <a:xfrm>
            <a:off x="1617627" y="1148026"/>
            <a:ext cx="838258" cy="23217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sp>
        <p:nvSpPr>
          <p:cNvPr id="15" name="左箭头 14"/>
          <p:cNvSpPr/>
          <p:nvPr/>
        </p:nvSpPr>
        <p:spPr>
          <a:xfrm rot="21169602">
            <a:off x="2567538" y="968974"/>
            <a:ext cx="1745195" cy="358107"/>
          </a:xfrm>
          <a:prstGeom prst="lef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Cloud 30"/>
          <p:cNvSpPr/>
          <p:nvPr/>
        </p:nvSpPr>
        <p:spPr>
          <a:xfrm>
            <a:off x="1941266" y="1891945"/>
            <a:ext cx="5322766" cy="709549"/>
          </a:xfrm>
          <a:prstGeom prst="cloud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itchFamily="34" charset="0"/>
              <a:buChar char="•"/>
            </a:pPr>
            <a:endParaRPr lang="zh-CN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67000"/>
          </a:blip>
          <a:stretch>
            <a:fillRect/>
          </a:stretch>
        </p:blipFill>
        <p:spPr>
          <a:xfrm>
            <a:off x="12697" y="3654352"/>
            <a:ext cx="9131303" cy="141324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>
            <a:alphaModFix amt="73000"/>
          </a:blip>
          <a:stretch>
            <a:fillRect/>
          </a:stretch>
        </p:blipFill>
        <p:spPr>
          <a:xfrm>
            <a:off x="3149610" y="1938283"/>
            <a:ext cx="2853496" cy="66321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4595" y="4047120"/>
            <a:ext cx="1330029" cy="85418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20764" y="3627384"/>
            <a:ext cx="846828" cy="84682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2632" y="3801581"/>
            <a:ext cx="1165518" cy="116551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48" y="3478400"/>
            <a:ext cx="1539077" cy="1137439"/>
          </a:xfrm>
          <a:prstGeom prst="rect">
            <a:avLst/>
          </a:prstGeom>
        </p:spPr>
      </p:pic>
      <p:grpSp>
        <p:nvGrpSpPr>
          <p:cNvPr id="49" name="组 48"/>
          <p:cNvGrpSpPr/>
          <p:nvPr/>
        </p:nvGrpSpPr>
        <p:grpSpPr>
          <a:xfrm>
            <a:off x="1288338" y="1187664"/>
            <a:ext cx="6109454" cy="2886938"/>
            <a:chOff x="1288338" y="1187664"/>
            <a:chExt cx="6109454" cy="2886938"/>
          </a:xfrm>
        </p:grpSpPr>
        <p:sp>
          <p:nvSpPr>
            <p:cNvPr id="23" name="任意形状 22"/>
            <p:cNvSpPr/>
            <p:nvPr/>
          </p:nvSpPr>
          <p:spPr>
            <a:xfrm>
              <a:off x="1288338" y="1187664"/>
              <a:ext cx="5162488" cy="2357057"/>
            </a:xfrm>
            <a:custGeom>
              <a:avLst/>
              <a:gdLst>
                <a:gd name="connsiteX0" fmla="*/ 5162488 w 5162488"/>
                <a:gd name="connsiteY0" fmla="*/ 0 h 2357057"/>
                <a:gd name="connsiteX1" fmla="*/ 1334023 w 5162488"/>
                <a:gd name="connsiteY1" fmla="*/ 1132849 h 2357057"/>
                <a:gd name="connsiteX2" fmla="*/ 0 w 5162488"/>
                <a:gd name="connsiteY2" fmla="*/ 2357057 h 235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162488" h="2357057">
                  <a:moveTo>
                    <a:pt x="5162488" y="0"/>
                  </a:moveTo>
                  <a:cubicBezTo>
                    <a:pt x="3678463" y="370003"/>
                    <a:pt x="2194438" y="740006"/>
                    <a:pt x="1334023" y="1132849"/>
                  </a:cubicBezTo>
                  <a:cubicBezTo>
                    <a:pt x="473608" y="1525692"/>
                    <a:pt x="0" y="2357057"/>
                    <a:pt x="0" y="2357057"/>
                  </a:cubicBezTo>
                </a:path>
              </a:pathLst>
            </a:cu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2814241" y="1196800"/>
              <a:ext cx="3663996" cy="2859530"/>
            </a:xfrm>
            <a:custGeom>
              <a:avLst/>
              <a:gdLst>
                <a:gd name="connsiteX0" fmla="*/ 3663996 w 3663996"/>
                <a:gd name="connsiteY0" fmla="*/ 0 h 2859530"/>
                <a:gd name="connsiteX1" fmla="*/ 685286 w 3663996"/>
                <a:gd name="connsiteY1" fmla="*/ 1653594 h 2859530"/>
                <a:gd name="connsiteX2" fmla="*/ 0 w 3663996"/>
                <a:gd name="connsiteY2" fmla="*/ 2859530 h 285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63996" h="2859530">
                  <a:moveTo>
                    <a:pt x="3663996" y="0"/>
                  </a:moveTo>
                  <a:cubicBezTo>
                    <a:pt x="2479974" y="588503"/>
                    <a:pt x="1295952" y="1177006"/>
                    <a:pt x="685286" y="1653594"/>
                  </a:cubicBezTo>
                  <a:cubicBezTo>
                    <a:pt x="74620" y="2130182"/>
                    <a:pt x="0" y="2859530"/>
                    <a:pt x="0" y="2859530"/>
                  </a:cubicBezTo>
                </a:path>
              </a:pathLst>
            </a:cu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任意形状 26"/>
            <p:cNvSpPr/>
            <p:nvPr/>
          </p:nvSpPr>
          <p:spPr>
            <a:xfrm>
              <a:off x="5212632" y="1205936"/>
              <a:ext cx="1366114" cy="2868666"/>
            </a:xfrm>
            <a:custGeom>
              <a:avLst/>
              <a:gdLst>
                <a:gd name="connsiteX0" fmla="*/ 1449868 w 1449868"/>
                <a:gd name="connsiteY0" fmla="*/ 0 h 2868666"/>
                <a:gd name="connsiteX1" fmla="*/ 70159 w 1449868"/>
                <a:gd name="connsiteY1" fmla="*/ 1681002 h 2868666"/>
                <a:gd name="connsiteX2" fmla="*/ 188942 w 1449868"/>
                <a:gd name="connsiteY2" fmla="*/ 2868666 h 2868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9868" h="2868666">
                  <a:moveTo>
                    <a:pt x="1449868" y="0"/>
                  </a:moveTo>
                  <a:cubicBezTo>
                    <a:pt x="865090" y="601445"/>
                    <a:pt x="280313" y="1202891"/>
                    <a:pt x="70159" y="1681002"/>
                  </a:cubicBezTo>
                  <a:cubicBezTo>
                    <a:pt x="-139995" y="2159113"/>
                    <a:pt x="188942" y="2868666"/>
                    <a:pt x="188942" y="2868666"/>
                  </a:cubicBezTo>
                </a:path>
              </a:pathLst>
            </a:cu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任意形状 27"/>
            <p:cNvSpPr/>
            <p:nvPr/>
          </p:nvSpPr>
          <p:spPr>
            <a:xfrm>
              <a:off x="6547430" y="1224208"/>
              <a:ext cx="850362" cy="2457551"/>
            </a:xfrm>
            <a:custGeom>
              <a:avLst/>
              <a:gdLst>
                <a:gd name="connsiteX0" fmla="*/ 77003 w 488175"/>
                <a:gd name="connsiteY0" fmla="*/ 0 h 2457551"/>
                <a:gd name="connsiteX1" fmla="*/ 31317 w 488175"/>
                <a:gd name="connsiteY1" fmla="*/ 1562235 h 2457551"/>
                <a:gd name="connsiteX2" fmla="*/ 488175 w 488175"/>
                <a:gd name="connsiteY2" fmla="*/ 2457551 h 245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8175" h="2457551">
                  <a:moveTo>
                    <a:pt x="77003" y="0"/>
                  </a:moveTo>
                  <a:cubicBezTo>
                    <a:pt x="19895" y="576321"/>
                    <a:pt x="-37212" y="1152643"/>
                    <a:pt x="31317" y="1562235"/>
                  </a:cubicBezTo>
                  <a:cubicBezTo>
                    <a:pt x="99846" y="1971827"/>
                    <a:pt x="410509" y="2308332"/>
                    <a:pt x="488175" y="2457551"/>
                  </a:cubicBezTo>
                </a:path>
              </a:pathLst>
            </a:custGeom>
            <a:ln w="9525" cmpd="sng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706962" y="1353376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分析平台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0745" y="1680834"/>
            <a:ext cx="7360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监管单位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 rot="21263769">
            <a:off x="2957730" y="1014643"/>
            <a:ext cx="10054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专属数据推送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933624" y="2108744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05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运营商网络</a:t>
            </a:r>
            <a:endParaRPr kumimoji="1" lang="zh-CN" altLang="en-US" sz="105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867191" y="1148026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安全大数据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29869" y="801025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云安全服务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808023" y="861413"/>
            <a:ext cx="5562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50" dirty="0" smtClean="0">
                <a:latin typeface="微软雅黑" pitchFamily="34" charset="-122"/>
                <a:ea typeface="微软雅黑" pitchFamily="34" charset="-122"/>
              </a:rPr>
              <a:t>360</a:t>
            </a:r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云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35627" y="4639693"/>
            <a:ext cx="82586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重保单位</a:t>
            </a:r>
            <a:r>
              <a:rPr kumimoji="1" lang="en-US" altLang="zh-CN" sz="1050" dirty="0" smtClean="0">
                <a:latin typeface="微软雅黑" pitchFamily="34" charset="-122"/>
                <a:ea typeface="微软雅黑" pitchFamily="34" charset="-122"/>
              </a:rPr>
              <a:t>A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713594" y="4818569"/>
            <a:ext cx="8077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重保单位</a:t>
            </a:r>
            <a:r>
              <a:rPr kumimoji="1" lang="en-US" altLang="zh-CN" sz="1050" dirty="0" smtClean="0">
                <a:latin typeface="微软雅黑" pitchFamily="34" charset="-122"/>
                <a:ea typeface="微软雅黑" pitchFamily="34" charset="-122"/>
              </a:rPr>
              <a:t>B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297998" y="4766651"/>
            <a:ext cx="81335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重保单位</a:t>
            </a:r>
            <a:r>
              <a:rPr kumimoji="1" lang="en-US" altLang="zh-CN" sz="1050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35605" y="4474212"/>
            <a:ext cx="8258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50" dirty="0" smtClean="0">
                <a:latin typeface="微软雅黑" pitchFamily="34" charset="-122"/>
                <a:ea typeface="微软雅黑" pitchFamily="34" charset="-122"/>
              </a:rPr>
              <a:t>重保单位</a:t>
            </a:r>
            <a:r>
              <a:rPr kumimoji="1" lang="en-US" altLang="zh-CN" sz="1050" dirty="0" smtClean="0">
                <a:latin typeface="微软雅黑" pitchFamily="34" charset="-122"/>
                <a:ea typeface="微软雅黑" pitchFamily="34" charset="-122"/>
              </a:rPr>
              <a:t>D</a:t>
            </a:r>
            <a:endParaRPr kumimoji="1"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 66"/>
          <p:cNvGrpSpPr/>
          <p:nvPr/>
        </p:nvGrpSpPr>
        <p:grpSpPr>
          <a:xfrm>
            <a:off x="116498" y="1614986"/>
            <a:ext cx="7095755" cy="2663821"/>
            <a:chOff x="116498" y="1614986"/>
            <a:chExt cx="7095755" cy="2663821"/>
          </a:xfrm>
        </p:grpSpPr>
        <p:grpSp>
          <p:nvGrpSpPr>
            <p:cNvPr id="33" name="组 32"/>
            <p:cNvGrpSpPr/>
            <p:nvPr/>
          </p:nvGrpSpPr>
          <p:grpSpPr>
            <a:xfrm>
              <a:off x="116498" y="3512995"/>
              <a:ext cx="633507" cy="279342"/>
              <a:chOff x="116498" y="3512995"/>
              <a:chExt cx="633507" cy="279342"/>
            </a:xfrm>
          </p:grpSpPr>
          <p:pic>
            <p:nvPicPr>
              <p:cNvPr id="29" name="Picture 2" descr="E:\产品图片\设备图片\新平台-2U正面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r="2969"/>
              <a:stretch/>
            </p:blipFill>
            <p:spPr bwMode="auto">
              <a:xfrm>
                <a:off x="220299" y="3512995"/>
                <a:ext cx="470662" cy="1303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  <p:sp>
            <p:nvSpPr>
              <p:cNvPr id="32" name="文本框 31"/>
              <p:cNvSpPr txBox="1"/>
              <p:nvPr/>
            </p:nvSpPr>
            <p:spPr>
              <a:xfrm>
                <a:off x="116498" y="3592282"/>
                <a:ext cx="63350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700" dirty="0" smtClean="0">
                    <a:latin typeface="微软雅黑" pitchFamily="34" charset="-122"/>
                    <a:ea typeface="微软雅黑" pitchFamily="34" charset="-122"/>
                  </a:rPr>
                  <a:t>流量采集器</a:t>
                </a:r>
                <a:endParaRPr kumimoji="1" lang="zh-CN" altLang="en-US" sz="7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4" name="组 33"/>
            <p:cNvGrpSpPr/>
            <p:nvPr/>
          </p:nvGrpSpPr>
          <p:grpSpPr>
            <a:xfrm>
              <a:off x="2139131" y="3907449"/>
              <a:ext cx="633507" cy="279342"/>
              <a:chOff x="12697" y="3348042"/>
              <a:chExt cx="633507" cy="279342"/>
            </a:xfrm>
          </p:grpSpPr>
          <p:pic>
            <p:nvPicPr>
              <p:cNvPr id="35" name="Picture 2" descr="E:\产品图片\设备图片\新平台-2U正面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r="2969"/>
              <a:stretch/>
            </p:blipFill>
            <p:spPr bwMode="auto">
              <a:xfrm>
                <a:off x="116498" y="3348042"/>
                <a:ext cx="470662" cy="1303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  <p:sp>
            <p:nvSpPr>
              <p:cNvPr id="36" name="文本框 35"/>
              <p:cNvSpPr txBox="1"/>
              <p:nvPr/>
            </p:nvSpPr>
            <p:spPr>
              <a:xfrm>
                <a:off x="12697" y="3427329"/>
                <a:ext cx="63350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700" dirty="0" smtClean="0">
                    <a:latin typeface="微软雅黑" pitchFamily="34" charset="-122"/>
                    <a:ea typeface="微软雅黑" pitchFamily="34" charset="-122"/>
                  </a:rPr>
                  <a:t>流量采集器</a:t>
                </a:r>
                <a:endParaRPr kumimoji="1" lang="zh-CN" altLang="en-US" sz="7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37" name="组 36"/>
            <p:cNvGrpSpPr/>
            <p:nvPr/>
          </p:nvGrpSpPr>
          <p:grpSpPr>
            <a:xfrm>
              <a:off x="4724898" y="3999465"/>
              <a:ext cx="633507" cy="279342"/>
              <a:chOff x="12697" y="3348042"/>
              <a:chExt cx="633507" cy="279342"/>
            </a:xfrm>
          </p:grpSpPr>
          <p:pic>
            <p:nvPicPr>
              <p:cNvPr id="38" name="Picture 2" descr="E:\产品图片\设备图片\新平台-2U正面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r="2969"/>
              <a:stretch/>
            </p:blipFill>
            <p:spPr bwMode="auto">
              <a:xfrm>
                <a:off x="116498" y="3348042"/>
                <a:ext cx="470662" cy="1303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12697" y="3427329"/>
                <a:ext cx="63350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700" dirty="0" smtClean="0">
                    <a:latin typeface="微软雅黑" pitchFamily="34" charset="-122"/>
                    <a:ea typeface="微软雅黑" pitchFamily="34" charset="-122"/>
                  </a:rPr>
                  <a:t>流量采集器</a:t>
                </a:r>
                <a:endParaRPr kumimoji="1" lang="zh-CN" altLang="en-US" sz="7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0" name="组 39"/>
            <p:cNvGrpSpPr/>
            <p:nvPr/>
          </p:nvGrpSpPr>
          <p:grpSpPr>
            <a:xfrm>
              <a:off x="6578746" y="3654352"/>
              <a:ext cx="633507" cy="279342"/>
              <a:chOff x="12697" y="3348042"/>
              <a:chExt cx="633507" cy="279342"/>
            </a:xfrm>
          </p:grpSpPr>
          <p:pic>
            <p:nvPicPr>
              <p:cNvPr id="41" name="Picture 2" descr="E:\产品图片\设备图片\新平台-2U正面.pn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38" r="2969"/>
              <a:stretch/>
            </p:blipFill>
            <p:spPr bwMode="auto">
              <a:xfrm>
                <a:off x="116498" y="3348042"/>
                <a:ext cx="470662" cy="13035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12697" y="3427329"/>
                <a:ext cx="633507" cy="2000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700" dirty="0" smtClean="0">
                    <a:latin typeface="微软雅黑" pitchFamily="34" charset="-122"/>
                    <a:ea typeface="微软雅黑" pitchFamily="34" charset="-122"/>
                  </a:rPr>
                  <a:t>流量采集器</a:t>
                </a:r>
                <a:endParaRPr kumimoji="1" lang="zh-CN" altLang="en-US" sz="700" dirty="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cxnSp>
          <p:nvCxnSpPr>
            <p:cNvPr id="55" name="直线箭头连接符 54"/>
            <p:cNvCxnSpPr/>
            <p:nvPr/>
          </p:nvCxnSpPr>
          <p:spPr>
            <a:xfrm flipV="1">
              <a:off x="429446" y="1614986"/>
              <a:ext cx="1511820" cy="1863414"/>
            </a:xfrm>
            <a:prstGeom prst="straightConnector1">
              <a:avLst/>
            </a:prstGeom>
            <a:ln w="9525" cmpd="sng">
              <a:solidFill>
                <a:srgbClr val="0000FF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>
              <a:stCxn id="35" idx="0"/>
              <a:endCxn id="31" idx="2"/>
            </p:cNvCxnSpPr>
            <p:nvPr/>
          </p:nvCxnSpPr>
          <p:spPr>
            <a:xfrm flipH="1" flipV="1">
              <a:off x="2081424" y="1614986"/>
              <a:ext cx="396839" cy="2292463"/>
            </a:xfrm>
            <a:prstGeom prst="straightConnector1">
              <a:avLst/>
            </a:prstGeom>
            <a:ln w="9525" cmpd="sng">
              <a:solidFill>
                <a:srgbClr val="0000FF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/>
            <p:nvPr/>
          </p:nvCxnSpPr>
          <p:spPr>
            <a:xfrm flipH="1" flipV="1">
              <a:off x="2233825" y="1614986"/>
              <a:ext cx="2745920" cy="2371751"/>
            </a:xfrm>
            <a:prstGeom prst="straightConnector1">
              <a:avLst/>
            </a:prstGeom>
            <a:ln w="9525" cmpd="sng">
              <a:solidFill>
                <a:srgbClr val="0000FF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 flipH="1" flipV="1">
              <a:off x="2386225" y="1614986"/>
              <a:ext cx="4411738" cy="2012399"/>
            </a:xfrm>
            <a:prstGeom prst="straightConnector1">
              <a:avLst/>
            </a:prstGeom>
            <a:ln w="9525" cmpd="sng">
              <a:solidFill>
                <a:srgbClr val="0000FF"/>
              </a:solidFill>
              <a:prstDash val="dash"/>
              <a:headEnd type="non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19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目标客户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>
          <a:xfrm>
            <a:off x="160865" y="691860"/>
            <a:ext cx="8933745" cy="690199"/>
          </a:xfrm>
        </p:spPr>
        <p:txBody>
          <a:bodyPr>
            <a:noAutofit/>
          </a:bodyPr>
          <a:lstStyle/>
          <a:p>
            <a:pPr lvl="0"/>
            <a:r>
              <a:rPr lang="zh-CN" altLang="en-US" sz="1400" b="1" dirty="0" smtClean="0"/>
              <a:t>目标客户（当前版本）</a:t>
            </a:r>
            <a:endParaRPr lang="en-US" altLang="zh-CN" sz="1400" b="1" dirty="0"/>
          </a:p>
          <a:p>
            <a:pPr lvl="1"/>
            <a:r>
              <a:rPr lang="zh-CN" altLang="en-US" sz="1400" dirty="0"/>
              <a:t>网络</a:t>
            </a:r>
            <a:r>
              <a:rPr lang="zh-CN" altLang="en-US" sz="1400" dirty="0" smtClean="0"/>
              <a:t>安全监管单位</a:t>
            </a:r>
            <a:r>
              <a:rPr lang="zh-CN" altLang="zh-CN" sz="1400" dirty="0" smtClean="0"/>
              <a:t>：公安网安部门</a:t>
            </a:r>
            <a:endParaRPr lang="zh-CN" altLang="en-US" sz="1400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60865" y="1245021"/>
            <a:ext cx="8512487" cy="348129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b="1" dirty="0" smtClean="0"/>
              <a:t>客户需求</a:t>
            </a:r>
            <a:endParaRPr lang="en-US" altLang="zh-CN" sz="1600" b="1" dirty="0" smtClean="0"/>
          </a:p>
          <a:p>
            <a:pPr lvl="1">
              <a:lnSpc>
                <a:spcPct val="160000"/>
              </a:lnSpc>
            </a:pPr>
            <a:r>
              <a:rPr lang="zh-CN" altLang="en-US" sz="1400" b="1" dirty="0" smtClean="0"/>
              <a:t>需要对大范围对象进行安全态势监测</a:t>
            </a:r>
            <a:r>
              <a:rPr lang="en-US" altLang="zh-CN" sz="1400" b="1" dirty="0" smtClean="0"/>
              <a:t/>
            </a:r>
            <a:br>
              <a:rPr lang="en-US" altLang="zh-CN" sz="1400" b="1" dirty="0" smtClean="0"/>
            </a:br>
            <a:r>
              <a:rPr lang="zh-CN" altLang="en-US" sz="1400" dirty="0" smtClean="0"/>
              <a:t>监管范围通常以行政区、市、省为单位，并且需要对行业、地区进行横向对比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要求实施简单、快速，对监测对象无干预</a:t>
            </a:r>
            <a:endParaRPr lang="en-US" altLang="zh-CN" sz="1400" dirty="0" smtClean="0"/>
          </a:p>
          <a:p>
            <a:pPr lvl="1">
              <a:lnSpc>
                <a:spcPct val="160000"/>
              </a:lnSpc>
            </a:pPr>
            <a:r>
              <a:rPr lang="en-US" altLang="en-US" sz="1400" b="1" dirty="0" smtClean="0"/>
              <a:t>需要丰富的监测类型</a:t>
            </a:r>
            <a:br>
              <a:rPr lang="en-US" altLang="en-US" sz="1400" b="1" dirty="0" smtClean="0"/>
            </a:br>
            <a:r>
              <a:rPr lang="en-US" altLang="en-US" sz="1400" dirty="0" smtClean="0"/>
              <a:t>对影响面比较广的多种威胁进行监测，如：DDoS攻击、僵木蠕毒等</a:t>
            </a:r>
            <a:r>
              <a:rPr lang="en-US" altLang="en-US" sz="1400" dirty="0"/>
              <a:t/>
            </a:r>
            <a:br>
              <a:rPr lang="en-US" altLang="en-US" sz="1400" dirty="0"/>
            </a:br>
            <a:r>
              <a:rPr lang="en-US" altLang="en-US" sz="1400" dirty="0" smtClean="0"/>
              <a:t>能在重点时期对重点对象进行安全态势监测，如：国家重要会议期间对重保网站进行监测</a:t>
            </a:r>
            <a:r>
              <a:rPr lang="en-US" altLang="en-US" sz="1400" dirty="0"/>
              <a:t/>
            </a:r>
            <a:br>
              <a:rPr lang="en-US" altLang="en-US" sz="1400" dirty="0"/>
            </a:br>
            <a:r>
              <a:rPr lang="en-US" altLang="en-US" sz="1400" dirty="0" smtClean="0"/>
              <a:t>关注第三方安全情报数据，如：</a:t>
            </a:r>
            <a:r>
              <a:rPr lang="zh-CN" altLang="en-US" sz="1400" dirty="0" smtClean="0"/>
              <a:t>众测网站报出的最新漏洞信息</a:t>
            </a:r>
            <a:endParaRPr lang="en-US" altLang="en-US" sz="1400" dirty="0" smtClean="0"/>
          </a:p>
          <a:p>
            <a:pPr lvl="1">
              <a:lnSpc>
                <a:spcPct val="160000"/>
              </a:lnSpc>
            </a:pPr>
            <a:r>
              <a:rPr lang="en-US" altLang="en-US" sz="1400" b="1" dirty="0" smtClean="0"/>
              <a:t>需要</a:t>
            </a:r>
            <a:r>
              <a:rPr lang="zh-CN" altLang="en-US" sz="1400" b="1" dirty="0" smtClean="0"/>
              <a:t>可视化的安全态势呈现</a:t>
            </a:r>
            <a:r>
              <a:rPr lang="en-US" altLang="en-US" sz="1400" b="1" dirty="0"/>
              <a:t/>
            </a:r>
            <a:br>
              <a:rPr lang="en-US" altLang="en-US" sz="1400" b="1" dirty="0"/>
            </a:br>
            <a:r>
              <a:rPr lang="zh-CN" altLang="en-US" sz="1400" dirty="0" smtClean="0"/>
              <a:t>大屏展示方式</a:t>
            </a:r>
            <a:r>
              <a:rPr lang="zh-CN" altLang="zh-CN" sz="1400" dirty="0" smtClean="0"/>
              <a:t>，</a:t>
            </a:r>
            <a:r>
              <a:rPr lang="zh-CN" altLang="en-US" sz="1400" dirty="0" smtClean="0"/>
              <a:t>能将全区域安全态势在一屏上展示出来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zh-CN" altLang="en-US" sz="1400" dirty="0" smtClean="0"/>
              <a:t>动态的展示全局安全态势，能对历史趋势或指定对象进行查询</a:t>
            </a:r>
            <a:endParaRPr lang="en-US" altLang="zh-CN" sz="1400" dirty="0" smtClean="0"/>
          </a:p>
        </p:txBody>
      </p:sp>
    </p:spTree>
    <p:extLst>
      <p:ext uri="{BB962C8B-B14F-4D97-AF65-F5344CB8AC3E}">
        <p14:creationId xmlns:p14="http://schemas.microsoft.com/office/powerpoint/2010/main" val="31360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僵木蠕毒感知系统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4623396" y="557390"/>
            <a:ext cx="4471214" cy="331622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数据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恶意样本</a:t>
            </a:r>
            <a:r>
              <a:rPr kumimoji="1" lang="en-US" altLang="en-US" sz="1800" dirty="0" smtClean="0"/>
              <a:t>库</a:t>
            </a:r>
            <a:endParaRPr kumimoji="1" lang="en-US" altLang="zh-CN" sz="1800" dirty="0" smtClean="0"/>
          </a:p>
          <a:p>
            <a:pPr lvl="2">
              <a:lnSpc>
                <a:spcPct val="150000"/>
              </a:lnSpc>
            </a:pPr>
            <a:r>
              <a:rPr kumimoji="1" lang="zh-CN" altLang="en-US" sz="1600" dirty="0" smtClean="0"/>
              <a:t>全国安装量：</a:t>
            </a:r>
            <a:r>
              <a:rPr kumimoji="1" lang="en-US" altLang="zh-CN" sz="1600" dirty="0"/>
              <a:t>5</a:t>
            </a:r>
            <a:r>
              <a:rPr kumimoji="1" lang="zh-CN" altLang="en-US" sz="1600" dirty="0" smtClean="0"/>
              <a:t>亿</a:t>
            </a:r>
            <a:endParaRPr kumimoji="1" lang="en-US" altLang="zh-CN" sz="1600" dirty="0" smtClean="0"/>
          </a:p>
          <a:p>
            <a:pPr lvl="2">
              <a:lnSpc>
                <a:spcPct val="150000"/>
              </a:lnSpc>
            </a:pPr>
            <a:r>
              <a:rPr kumimoji="1" lang="zh-CN" altLang="en-US" sz="1600" dirty="0" smtClean="0"/>
              <a:t>样本库：</a:t>
            </a:r>
            <a:r>
              <a:rPr kumimoji="1" lang="en-US" altLang="zh-CN" sz="1600" dirty="0" smtClean="0"/>
              <a:t>95</a:t>
            </a:r>
            <a:r>
              <a:rPr kumimoji="1" lang="zh-CN" altLang="en-US" sz="1600" dirty="0" smtClean="0"/>
              <a:t>亿</a:t>
            </a:r>
            <a:endParaRPr kumimoji="1" lang="en-US" altLang="zh-CN" sz="1600" dirty="0" smtClean="0"/>
          </a:p>
          <a:p>
            <a:pPr lvl="2">
              <a:lnSpc>
                <a:spcPct val="150000"/>
              </a:lnSpc>
            </a:pPr>
            <a:r>
              <a:rPr kumimoji="1" lang="zh-CN" altLang="en-US" sz="1600" dirty="0" smtClean="0"/>
              <a:t>日上报量：</a:t>
            </a:r>
            <a:r>
              <a:rPr kumimoji="1" lang="en-US" altLang="zh-CN" sz="1600" dirty="0" smtClean="0"/>
              <a:t>900</a:t>
            </a:r>
            <a:r>
              <a:rPr kumimoji="1" lang="zh-CN" altLang="en-US" sz="1600" dirty="0" smtClean="0"/>
              <a:t>万</a:t>
            </a:r>
            <a:endParaRPr kumimoji="1" lang="en-US" altLang="zh-CN" sz="1600" dirty="0" smtClean="0"/>
          </a:p>
          <a:p>
            <a:pPr>
              <a:lnSpc>
                <a:spcPct val="150000"/>
              </a:lnSpc>
            </a:pPr>
            <a:r>
              <a:rPr kumimoji="1" lang="zh-CN" altLang="en-US" sz="2000" dirty="0" smtClean="0"/>
              <a:t>价值</a:t>
            </a:r>
            <a:endParaRPr kumimoji="1" lang="en-US" altLang="zh-CN" sz="20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无需部署设备即可实现监控范围内僵木蠕毒活动的实时监</a:t>
            </a:r>
            <a:r>
              <a:rPr kumimoji="1" lang="zh-CN" altLang="en-US" sz="1800" dirty="0"/>
              <a:t>控</a:t>
            </a:r>
            <a:endParaRPr kumimoji="1" lang="en-US" altLang="zh-CN" sz="1800" dirty="0" smtClean="0"/>
          </a:p>
          <a:p>
            <a:pPr lvl="1">
              <a:lnSpc>
                <a:spcPct val="150000"/>
              </a:lnSpc>
            </a:pPr>
            <a:r>
              <a:rPr kumimoji="1" lang="zh-CN" altLang="en-US" sz="1800" dirty="0" smtClean="0"/>
              <a:t>可在指定时间范围内进行特定僵木蠕毒查询和统计</a:t>
            </a:r>
            <a:endParaRPr kumimoji="1" lang="en-US" altLang="zh-CN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40" y="1205937"/>
            <a:ext cx="4988198" cy="2759036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664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僵木蠕毒感知系统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77" y="474008"/>
            <a:ext cx="9144000" cy="45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网站安全与运行监测系统</a:t>
            </a:r>
            <a:endParaRPr kumimoji="1"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sz="quarter" idx="13"/>
          </p:nvPr>
        </p:nvSpPr>
        <p:spPr>
          <a:xfrm>
            <a:off x="4818528" y="557389"/>
            <a:ext cx="4276081" cy="324313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1400" dirty="0" smtClean="0"/>
              <a:t>数据与服务</a:t>
            </a:r>
            <a:endParaRPr kumimoji="1" lang="en-US" altLang="zh-CN" sz="14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200" dirty="0" smtClean="0"/>
              <a:t>补天漏洞数据</a:t>
            </a:r>
            <a:endParaRPr kumimoji="1" lang="en-US" altLang="zh-CN" sz="12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100" dirty="0" smtClean="0"/>
              <a:t>白帽子数量：</a:t>
            </a:r>
            <a:r>
              <a:rPr kumimoji="1" lang="en-US" altLang="zh-CN" sz="1100" dirty="0" smtClean="0"/>
              <a:t>2</a:t>
            </a:r>
            <a:r>
              <a:rPr kumimoji="1" lang="zh-CN" altLang="en-US" sz="1100" dirty="0" smtClean="0"/>
              <a:t>万多名</a:t>
            </a:r>
            <a:endParaRPr kumimoji="1" lang="en-US" altLang="zh-CN" sz="11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100" dirty="0" smtClean="0"/>
              <a:t>有效漏洞量：</a:t>
            </a:r>
            <a:r>
              <a:rPr kumimoji="1" lang="en-US" altLang="zh-CN" sz="1100" dirty="0" smtClean="0"/>
              <a:t>7.5</a:t>
            </a:r>
            <a:r>
              <a:rPr kumimoji="1" lang="zh-CN" altLang="en-US" sz="1100" dirty="0" smtClean="0"/>
              <a:t>万个</a:t>
            </a:r>
            <a:endParaRPr kumimoji="1" lang="en-US" altLang="zh-CN" sz="11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200" dirty="0" smtClean="0"/>
              <a:t>网站云安全监控服务</a:t>
            </a:r>
            <a:endParaRPr kumimoji="1" lang="en-US" altLang="zh-CN" sz="1200" dirty="0" smtClean="0"/>
          </a:p>
          <a:p>
            <a:pPr lvl="2">
              <a:lnSpc>
                <a:spcPct val="120000"/>
              </a:lnSpc>
            </a:pPr>
            <a:r>
              <a:rPr kumimoji="1" lang="en-US" altLang="zh-CN" sz="1100" dirty="0" smtClean="0"/>
              <a:t>Web</a:t>
            </a:r>
            <a:r>
              <a:rPr kumimoji="1" lang="zh-CN" altLang="en-US" sz="1100" dirty="0" smtClean="0"/>
              <a:t>漏洞扫描</a:t>
            </a:r>
            <a:endParaRPr kumimoji="1" lang="en-US" altLang="zh-CN" sz="11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100" dirty="0" smtClean="0"/>
              <a:t>可用性监</a:t>
            </a:r>
            <a:r>
              <a:rPr kumimoji="1" lang="en-US" altLang="en-US" sz="1100" dirty="0" smtClean="0"/>
              <a:t>测</a:t>
            </a:r>
            <a:endParaRPr kumimoji="1" lang="en-US" altLang="zh-CN" sz="11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100" dirty="0" smtClean="0"/>
              <a:t>挂马监测</a:t>
            </a:r>
            <a:endParaRPr kumimoji="1" lang="en-US" altLang="zh-CN" sz="1100" dirty="0" smtClean="0"/>
          </a:p>
          <a:p>
            <a:pPr lvl="2">
              <a:lnSpc>
                <a:spcPct val="120000"/>
              </a:lnSpc>
            </a:pPr>
            <a:r>
              <a:rPr kumimoji="1" lang="zh-CN" altLang="en-US" sz="1100" dirty="0" smtClean="0"/>
              <a:t>暗链监测</a:t>
            </a:r>
            <a:endParaRPr kumimoji="1" lang="en-US" altLang="zh-CN" sz="1100" dirty="0" smtClean="0"/>
          </a:p>
          <a:p>
            <a:pPr>
              <a:lnSpc>
                <a:spcPct val="120000"/>
              </a:lnSpc>
            </a:pPr>
            <a:r>
              <a:rPr kumimoji="1" lang="zh-CN" altLang="en-US" sz="1400" dirty="0"/>
              <a:t>价值</a:t>
            </a:r>
            <a:endParaRPr kumimoji="1" lang="en-US" altLang="zh-CN" sz="1400" dirty="0"/>
          </a:p>
          <a:p>
            <a:pPr lvl="1">
              <a:lnSpc>
                <a:spcPct val="120000"/>
              </a:lnSpc>
            </a:pPr>
            <a:r>
              <a:rPr kumimoji="1" lang="zh-CN" altLang="en-US" sz="1200" dirty="0" smtClean="0"/>
              <a:t>无需部署设备即可对大量网站进行实时监控</a:t>
            </a:r>
            <a:endParaRPr kumimoji="1" lang="en-US" altLang="zh-CN" sz="12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200" dirty="0" smtClean="0"/>
              <a:t>主动推送补天漏洞数据</a:t>
            </a:r>
            <a:endParaRPr kumimoji="1" lang="en-US" altLang="zh-CN" sz="1200" dirty="0" smtClean="0"/>
          </a:p>
          <a:p>
            <a:pPr lvl="1">
              <a:lnSpc>
                <a:spcPct val="120000"/>
              </a:lnSpc>
            </a:pPr>
            <a:r>
              <a:rPr kumimoji="1" lang="zh-CN" altLang="en-US" sz="1200" dirty="0" smtClean="0"/>
              <a:t>可按照区域或行业进行分类统计</a:t>
            </a:r>
            <a:endParaRPr kumimoji="1" lang="en-US" altLang="zh-CN" sz="1200" dirty="0" smtClean="0"/>
          </a:p>
          <a:p>
            <a:pPr lvl="2">
              <a:lnSpc>
                <a:spcPct val="120000"/>
              </a:lnSpc>
            </a:pPr>
            <a:endParaRPr kumimoji="1" lang="zh-CN" altLang="en-US" sz="1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62" y="1197435"/>
            <a:ext cx="5044478" cy="2767537"/>
          </a:xfrm>
          <a:prstGeom prst="rect">
            <a:avLst/>
          </a:prstGeom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2811535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网站安全与运行监测系统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613"/>
            <a:ext cx="9144000" cy="462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27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B6F2769-7194-4217-93D3-3AF3A4742282}">
  <ds:schemaRefs>
    <ds:schemaRef ds:uri="http://purl.org/dc/dcmitype/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microsoft.com/sharepoint/v3/fields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40272</TotalTime>
  <Words>645</Words>
  <Application>Microsoft Macintosh PowerPoint</Application>
  <PresentationFormat>全屏显示(16:9)</PresentationFormat>
  <Paragraphs>117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Calibri</vt:lpstr>
      <vt:lpstr>PingFang SC Regular</vt:lpstr>
      <vt:lpstr>华文仿宋</vt:lpstr>
      <vt:lpstr>宋体</vt:lpstr>
      <vt:lpstr>微软雅黑</vt:lpstr>
      <vt:lpstr>Arial</vt:lpstr>
      <vt:lpstr>Office Theme</vt:lpstr>
      <vt:lpstr>360威胁态势感知系统</vt:lpstr>
      <vt:lpstr>威胁态势感知</vt:lpstr>
      <vt:lpstr>威胁态势感知系统</vt:lpstr>
      <vt:lpstr>产品部署</vt:lpstr>
      <vt:lpstr>目标客户</vt:lpstr>
      <vt:lpstr>僵木蠕毒感知系统</vt:lpstr>
      <vt:lpstr>僵木蠕毒感知系统</vt:lpstr>
      <vt:lpstr>网站安全与运行监测系统</vt:lpstr>
      <vt:lpstr>网站安全与运行监测系统</vt:lpstr>
      <vt:lpstr>网站安全与运行监测系统</vt:lpstr>
      <vt:lpstr>未知威胁监测系统</vt:lpstr>
      <vt:lpstr>未知威胁监测系统</vt:lpstr>
      <vt:lpstr>DDoS攻击实时追踪系统</vt:lpstr>
      <vt:lpstr>DDoS攻击实时追踪系统</vt:lpstr>
      <vt:lpstr>DDoS攻击实时追踪系统</vt:lpstr>
      <vt:lpstr>产品优势</vt:lpstr>
      <vt:lpstr>ROADMAP</vt:lpstr>
      <vt:lpstr>产品推广FAQ</vt:lpstr>
      <vt:lpstr>PowerPoint 演示文稿</vt:lpstr>
    </vt:vector>
  </TitlesOfParts>
  <Company>360.cn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威胁情报与大数据</dc:title>
  <dc:creator>陈坤鹏</dc:creator>
  <cp:lastModifiedBy>Y. Han</cp:lastModifiedBy>
  <cp:revision>479</cp:revision>
  <dcterms:created xsi:type="dcterms:W3CDTF">2010-04-12T23:12:02Z</dcterms:created>
  <dcterms:modified xsi:type="dcterms:W3CDTF">2016-05-10T08:10:15Z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